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28"/>
  </p:notesMasterIdLst>
  <p:sldIdLst>
    <p:sldId id="389" r:id="rId2"/>
    <p:sldId id="384" r:id="rId3"/>
    <p:sldId id="359" r:id="rId4"/>
    <p:sldId id="363" r:id="rId5"/>
    <p:sldId id="392" r:id="rId6"/>
    <p:sldId id="364" r:id="rId7"/>
    <p:sldId id="365" r:id="rId8"/>
    <p:sldId id="366" r:id="rId9"/>
    <p:sldId id="367" r:id="rId10"/>
    <p:sldId id="368" r:id="rId11"/>
    <p:sldId id="370" r:id="rId12"/>
    <p:sldId id="394" r:id="rId13"/>
    <p:sldId id="371" r:id="rId14"/>
    <p:sldId id="372" r:id="rId15"/>
    <p:sldId id="387" r:id="rId16"/>
    <p:sldId id="391" r:id="rId17"/>
    <p:sldId id="373" r:id="rId18"/>
    <p:sldId id="374" r:id="rId19"/>
    <p:sldId id="375" r:id="rId20"/>
    <p:sldId id="376" r:id="rId21"/>
    <p:sldId id="377" r:id="rId22"/>
    <p:sldId id="378" r:id="rId23"/>
    <p:sldId id="393" r:id="rId24"/>
    <p:sldId id="379" r:id="rId25"/>
    <p:sldId id="381" r:id="rId26"/>
    <p:sldId id="390" r:id="rId27"/>
  </p:sldIdLst>
  <p:sldSz cx="9906000" cy="6858000" type="A4"/>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85" autoAdjust="0"/>
    <p:restoredTop sz="69623" autoAdjust="0"/>
  </p:normalViewPr>
  <p:slideViewPr>
    <p:cSldViewPr>
      <p:cViewPr varScale="1">
        <p:scale>
          <a:sx n="90" d="100"/>
          <a:sy n="90" d="100"/>
        </p:scale>
        <p:origin x="1650" y="9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5928"/>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custT="1"/>
      <dgm:spPr/>
      <dgm:t>
        <a:bodyPr/>
        <a:lstStyle/>
        <a:p>
          <a:r>
            <a:rPr lang="en-US" sz="4400" b="0" i="0" dirty="0">
              <a:solidFill>
                <a:schemeClr val="bg1"/>
              </a:solidFill>
              <a:effectLst/>
              <a:latin typeface="+mj-lt"/>
              <a:ea typeface="ＭＳ Ｐゴシック" pitchFamily="-1" charset="-128"/>
              <a:cs typeface="ＭＳ Ｐゴシック" pitchFamily="-1" charset="-128"/>
            </a:rPr>
            <a:t>ICMP flood</a:t>
          </a:r>
          <a:endParaRPr lang="en-US" sz="4400" b="0" i="0" dirty="0">
            <a:solidFill>
              <a:schemeClr val="bg1"/>
            </a:solidFill>
            <a:effectLst/>
            <a:latin typeface="+mj-lt"/>
          </a:endParaRPr>
        </a:p>
      </dgm:t>
    </dgm:pt>
    <dgm:pt modelId="{AFDAE78B-1B94-9D40-A0C0-C36162765CB8}" type="parTrans" cxnId="{AA61416E-51BB-0F49-8AA2-199DF982550D}">
      <dgm:prSet/>
      <dgm:spPr/>
      <dgm:t>
        <a:bodyPr/>
        <a:lstStyle/>
        <a:p>
          <a:endParaRPr lang="en-US"/>
        </a:p>
      </dgm:t>
    </dgm:pt>
    <dgm:pt modelId="{D4F9D7DF-D6F0-9B42-B5F0-D64C466F2152}" type="sibTrans" cxnId="{AA61416E-51BB-0F49-8AA2-199DF982550D}">
      <dgm:prSet/>
      <dgm:spPr/>
      <dgm:t>
        <a:bodyPr/>
        <a:lstStyle/>
        <a:p>
          <a:endParaRPr lang="en-US"/>
        </a:p>
      </dgm:t>
    </dgm:pt>
    <dgm:pt modelId="{BD9F2CAD-D5C3-534E-A493-DFC1D640DDDD}">
      <dgm:prSet custT="1"/>
      <dgm:spPr>
        <a:solidFill>
          <a:schemeClr val="tx1"/>
        </a:solidFill>
      </dgm:spPr>
      <dgm:t>
        <a:bodyPr/>
        <a:lstStyle/>
        <a:p>
          <a:r>
            <a:rPr lang="en-US" sz="2000" b="1" i="0" dirty="0">
              <a:effectLst/>
              <a:latin typeface="+mj-lt"/>
            </a:rPr>
            <a:t>Classic Ping flood attack</a:t>
          </a:r>
        </a:p>
      </dgm:t>
    </dgm:pt>
    <dgm:pt modelId="{59EF927F-E926-C44A-8E66-EA2A682E41A3}" type="parTrans" cxnId="{DB582794-3D33-DD46-9FC5-6B5A8253EB49}">
      <dgm:prSet/>
      <dgm:spPr/>
      <dgm:t>
        <a:bodyPr/>
        <a:lstStyle/>
        <a:p>
          <a:endParaRPr lang="en-US"/>
        </a:p>
      </dgm:t>
    </dgm:pt>
    <dgm:pt modelId="{1130C333-3928-0942-AB09-929FE01C2B5E}" type="sibTrans" cxnId="{DB582794-3D33-DD46-9FC5-6B5A8253EB49}">
      <dgm:prSet/>
      <dgm:spPr/>
      <dgm:t>
        <a:bodyPr/>
        <a:lstStyle/>
        <a:p>
          <a:endParaRPr lang="en-US"/>
        </a:p>
      </dgm:t>
    </dgm:pt>
    <dgm:pt modelId="{E09A460A-8805-D14E-8EA8-E2822ED804CF}">
      <dgm:prSet custT="1"/>
      <dgm:spPr/>
      <dgm:t>
        <a:bodyPr/>
        <a:lstStyle/>
        <a:p>
          <a:r>
            <a:rPr lang="en-US" sz="4400" b="0" i="0" dirty="0">
              <a:solidFill>
                <a:schemeClr val="bg1"/>
              </a:solidFill>
              <a:effectLst/>
              <a:latin typeface="+mj-lt"/>
              <a:ea typeface="ＭＳ Ｐゴシック" pitchFamily="-1" charset="-128"/>
              <a:cs typeface="ＭＳ Ｐゴシック" pitchFamily="-1" charset="-128"/>
            </a:rPr>
            <a:t>UDP flood</a:t>
          </a:r>
        </a:p>
      </dgm:t>
    </dgm:pt>
    <dgm:pt modelId="{F30FE43B-306A-4A4B-A879-3A8A65B14858}" type="parTrans" cxnId="{AA643B78-5BD0-264D-8026-48165CCB596A}">
      <dgm:prSet/>
      <dgm:spPr/>
      <dgm:t>
        <a:bodyPr/>
        <a:lstStyle/>
        <a:p>
          <a:endParaRPr lang="en-US"/>
        </a:p>
      </dgm:t>
    </dgm:pt>
    <dgm:pt modelId="{C88C3FFA-975A-8346-8A70-A311716266F5}" type="sibTrans" cxnId="{AA643B78-5BD0-264D-8026-48165CCB596A}">
      <dgm:prSet/>
      <dgm:spPr/>
      <dgm:t>
        <a:bodyPr/>
        <a:lstStyle/>
        <a:p>
          <a:endParaRPr lang="en-US"/>
        </a:p>
      </dgm:t>
    </dgm:pt>
    <dgm:pt modelId="{C5963756-5DFA-3D4D-B9AA-9FBD529FDB09}">
      <dgm:prSet custT="1"/>
      <dgm:spPr>
        <a:solidFill>
          <a:schemeClr val="tx1"/>
        </a:solidFill>
      </dgm:spPr>
      <dgm:t>
        <a:bodyPr/>
        <a:lstStyle/>
        <a:p>
          <a:r>
            <a:rPr lang="en-US" sz="2000" b="1" i="0" dirty="0">
              <a:effectLst/>
              <a:latin typeface="+mj-lt"/>
            </a:rPr>
            <a:t>Sends UDP packets directed to some port number on the target system, e.g., diagnostic echo service</a:t>
          </a:r>
        </a:p>
      </dgm:t>
    </dgm:pt>
    <dgm:pt modelId="{F5652ACE-F35D-994B-B767-9CF194F2A8FB}" type="parTrans" cxnId="{7E1FC89F-4BBF-5644-9396-000A6F0E8CD5}">
      <dgm:prSet/>
      <dgm:spPr/>
      <dgm:t>
        <a:bodyPr/>
        <a:lstStyle/>
        <a:p>
          <a:endParaRPr lang="en-US"/>
        </a:p>
      </dgm:t>
    </dgm:pt>
    <dgm:pt modelId="{07B83594-679E-2546-BA3A-ED8F11BEC05B}" type="sibTrans" cxnId="{7E1FC89F-4BBF-5644-9396-000A6F0E8CD5}">
      <dgm:prSet/>
      <dgm:spPr/>
      <dgm:t>
        <a:bodyPr/>
        <a:lstStyle/>
        <a:p>
          <a:endParaRPr lang="en-US"/>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2">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2">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2">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2">
        <dgm:presLayoutVars>
          <dgm:bulletEnabled val="1"/>
        </dgm:presLayoutVars>
      </dgm:prSet>
      <dgm:spPr/>
    </dgm:pt>
  </dgm:ptLst>
  <dgm:cxnLst>
    <dgm:cxn modelId="{9EA7ED2E-14C6-AD4B-ADD9-00485E7A0A79}" type="presOf" srcId="{E09A460A-8805-D14E-8EA8-E2822ED804CF}" destId="{5E105DE0-16B0-F645-ABF2-3DD1D6F6DDB8}"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2AD49A53-F076-3947-84EF-5DB4877D1F54}" type="presOf" srcId="{FEC7D9F4-1003-C242-8E1F-F3B2885A37A2}" destId="{5265BBEC-3F4E-AE43-8701-0B43844BD3E7}" srcOrd="0" destOrd="0" presId="urn:microsoft.com/office/officeart/2005/8/layout/vList5"/>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F60B3-2732-2542-88E4-C21EF9744ED0}"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96EAC36-0957-714C-A19E-840E0385D6ED}">
      <dgm:prSet/>
      <dgm:spPr>
        <a:solidFill>
          <a:schemeClr val="accent5"/>
        </a:solidFill>
      </dgm:spPr>
      <dgm:t>
        <a:bodyPr/>
        <a:lstStyle/>
        <a:p>
          <a:pPr rtl="0"/>
          <a:r>
            <a:rPr lang="en-US" b="1" dirty="0">
              <a:solidFill>
                <a:schemeClr val="bg1"/>
              </a:solidFill>
              <a:latin typeface="+mj-lt"/>
            </a:rPr>
            <a:t>Use of multiple systems to generate attacks</a:t>
          </a:r>
        </a:p>
      </dgm:t>
    </dgm:pt>
    <dgm:pt modelId="{5AB3A8A4-33AC-DC43-9B3C-6977D34281D2}" type="parTrans" cxnId="{E250BA7C-1A04-9B4A-8B38-F33B118CA174}">
      <dgm:prSet/>
      <dgm:spPr/>
      <dgm:t>
        <a:bodyPr/>
        <a:lstStyle/>
        <a:p>
          <a:endParaRPr lang="en-US"/>
        </a:p>
      </dgm:t>
    </dgm:pt>
    <dgm:pt modelId="{EA789981-1354-F54D-BA65-B87B1443EE30}" type="sibTrans" cxnId="{E250BA7C-1A04-9B4A-8B38-F33B118CA174}">
      <dgm:prSet/>
      <dgm:spPr/>
      <dgm:t>
        <a:bodyPr/>
        <a:lstStyle/>
        <a:p>
          <a:endParaRPr lang="en-US"/>
        </a:p>
      </dgm:t>
    </dgm:pt>
    <dgm:pt modelId="{56D0B682-081D-7A43-9D12-6717B580C8E2}">
      <dgm:prSet/>
      <dgm:spPr>
        <a:solidFill>
          <a:schemeClr val="accent5"/>
        </a:solidFill>
      </dgm:spPr>
      <dgm:t>
        <a:bodyPr/>
        <a:lstStyle/>
        <a:p>
          <a:pPr rtl="0"/>
          <a:r>
            <a:rPr lang="en-US" b="1" dirty="0">
              <a:solidFill>
                <a:schemeClr val="bg1"/>
              </a:solidFill>
              <a:latin typeface="+mj-lt"/>
            </a:rPr>
            <a:t>Attacker uses a flaw in operating system or in a common application to gain access and installs their program on it (zombie)</a:t>
          </a:r>
        </a:p>
      </dgm:t>
    </dgm:pt>
    <dgm:pt modelId="{29DA2611-988D-5C4B-829A-DAC8FFB7366F}" type="parTrans" cxnId="{89C7982F-4F25-4E4B-80AF-EF60FC1EA280}">
      <dgm:prSet/>
      <dgm:spPr/>
      <dgm:t>
        <a:bodyPr/>
        <a:lstStyle/>
        <a:p>
          <a:endParaRPr lang="en-US"/>
        </a:p>
      </dgm:t>
    </dgm:pt>
    <dgm:pt modelId="{BF1902D1-4FFD-0D48-8345-DF8C4130549F}" type="sibTrans" cxnId="{89C7982F-4F25-4E4B-80AF-EF60FC1EA280}">
      <dgm:prSet/>
      <dgm:spPr/>
      <dgm:t>
        <a:bodyPr/>
        <a:lstStyle/>
        <a:p>
          <a:endParaRPr lang="en-US"/>
        </a:p>
      </dgm:t>
    </dgm:pt>
    <dgm:pt modelId="{6D75ACAA-08FB-3848-8596-04FD3613AD0E}">
      <dgm:prSet/>
      <dgm:spPr>
        <a:solidFill>
          <a:schemeClr val="accent5"/>
        </a:solidFill>
      </dgm:spPr>
      <dgm:t>
        <a:bodyPr/>
        <a:lstStyle/>
        <a:p>
          <a:pPr rtl="0"/>
          <a:r>
            <a:rPr lang="en-US" b="1" dirty="0">
              <a:solidFill>
                <a:schemeClr val="bg1"/>
              </a:solidFill>
              <a:latin typeface="+mj-lt"/>
            </a:rPr>
            <a:t>Large collections of such systems under the control of one attacker’s control can be created, forming a botnet</a:t>
          </a:r>
        </a:p>
      </dgm:t>
    </dgm:pt>
    <dgm:pt modelId="{455FCBE0-005F-D74C-9E16-3DBA1F012271}" type="parTrans" cxnId="{7D1B104B-874B-BA4C-A74C-D584C7760168}">
      <dgm:prSet/>
      <dgm:spPr/>
      <dgm:t>
        <a:bodyPr/>
        <a:lstStyle/>
        <a:p>
          <a:endParaRPr lang="en-US"/>
        </a:p>
      </dgm:t>
    </dgm:pt>
    <dgm:pt modelId="{D4F2652A-3928-634C-9165-321852338E8B}" type="sibTrans" cxnId="{7D1B104B-874B-BA4C-A74C-D584C7760168}">
      <dgm:prSet/>
      <dgm:spPr/>
      <dgm:t>
        <a:bodyPr/>
        <a:lstStyle/>
        <a:p>
          <a:endParaRPr lang="en-US"/>
        </a:p>
      </dgm:t>
    </dgm:pt>
    <dgm:pt modelId="{EF8BA002-FFC0-6B4B-A907-FC44E73A4A9C}" type="pres">
      <dgm:prSet presAssocID="{FF1F60B3-2732-2542-88E4-C21EF9744ED0}" presName="Name0" presStyleCnt="0">
        <dgm:presLayoutVars>
          <dgm:dir/>
          <dgm:resizeHandles val="exact"/>
        </dgm:presLayoutVars>
      </dgm:prSet>
      <dgm:spPr/>
    </dgm:pt>
    <dgm:pt modelId="{40EEDA1D-D411-8645-B08C-F96CBCCA4328}" type="pres">
      <dgm:prSet presAssocID="{296EAC36-0957-714C-A19E-840E0385D6ED}" presName="node" presStyleLbl="node1" presStyleIdx="0" presStyleCnt="3">
        <dgm:presLayoutVars>
          <dgm:bulletEnabled val="1"/>
        </dgm:presLayoutVars>
      </dgm:prSet>
      <dgm:spPr/>
    </dgm:pt>
    <dgm:pt modelId="{948C6BF0-B764-8C49-8C79-483BF0238C73}" type="pres">
      <dgm:prSet presAssocID="{EA789981-1354-F54D-BA65-B87B1443EE30}" presName="sibTrans" presStyleCnt="0"/>
      <dgm:spPr/>
    </dgm:pt>
    <dgm:pt modelId="{D8B55FDF-77C1-834C-8C65-345A49A2973D}" type="pres">
      <dgm:prSet presAssocID="{56D0B682-081D-7A43-9D12-6717B580C8E2}" presName="node" presStyleLbl="node1" presStyleIdx="1" presStyleCnt="3">
        <dgm:presLayoutVars>
          <dgm:bulletEnabled val="1"/>
        </dgm:presLayoutVars>
      </dgm:prSet>
      <dgm:spPr/>
    </dgm:pt>
    <dgm:pt modelId="{87AD7F9C-0A26-7E4B-8C47-7D9B6C13C58A}" type="pres">
      <dgm:prSet presAssocID="{BF1902D1-4FFD-0D48-8345-DF8C4130549F}" presName="sibTrans" presStyleCnt="0"/>
      <dgm:spPr/>
    </dgm:pt>
    <dgm:pt modelId="{40A340F6-F630-F841-B2E1-AB613AB02F5A}" type="pres">
      <dgm:prSet presAssocID="{6D75ACAA-08FB-3848-8596-04FD3613AD0E}" presName="node" presStyleLbl="node1" presStyleIdx="2" presStyleCnt="3">
        <dgm:presLayoutVars>
          <dgm:bulletEnabled val="1"/>
        </dgm:presLayoutVars>
      </dgm:prSet>
      <dgm:spPr/>
    </dgm:pt>
  </dgm:ptLst>
  <dgm:cxnLst>
    <dgm:cxn modelId="{89C7982F-4F25-4E4B-80AF-EF60FC1EA280}" srcId="{FF1F60B3-2732-2542-88E4-C21EF9744ED0}" destId="{56D0B682-081D-7A43-9D12-6717B580C8E2}" srcOrd="1" destOrd="0" parTransId="{29DA2611-988D-5C4B-829A-DAC8FFB7366F}" sibTransId="{BF1902D1-4FFD-0D48-8345-DF8C4130549F}"/>
    <dgm:cxn modelId="{7D1B104B-874B-BA4C-A74C-D584C7760168}" srcId="{FF1F60B3-2732-2542-88E4-C21EF9744ED0}" destId="{6D75ACAA-08FB-3848-8596-04FD3613AD0E}" srcOrd="2" destOrd="0" parTransId="{455FCBE0-005F-D74C-9E16-3DBA1F012271}" sibTransId="{D4F2652A-3928-634C-9165-321852338E8B}"/>
    <dgm:cxn modelId="{A69F437C-F8E1-A645-9630-32A03C1CF4E6}" type="presOf" srcId="{6D75ACAA-08FB-3848-8596-04FD3613AD0E}" destId="{40A340F6-F630-F841-B2E1-AB613AB02F5A}" srcOrd="0" destOrd="0" presId="urn:microsoft.com/office/officeart/2005/8/layout/hList6"/>
    <dgm:cxn modelId="{E250BA7C-1A04-9B4A-8B38-F33B118CA174}" srcId="{FF1F60B3-2732-2542-88E4-C21EF9744ED0}" destId="{296EAC36-0957-714C-A19E-840E0385D6ED}" srcOrd="0" destOrd="0" parTransId="{5AB3A8A4-33AC-DC43-9B3C-6977D34281D2}" sibTransId="{EA789981-1354-F54D-BA65-B87B1443EE30}"/>
    <dgm:cxn modelId="{B612249A-2154-5A40-AD5E-1D5F24604C02}" type="presOf" srcId="{296EAC36-0957-714C-A19E-840E0385D6ED}" destId="{40EEDA1D-D411-8645-B08C-F96CBCCA4328}" srcOrd="0" destOrd="0" presId="urn:microsoft.com/office/officeart/2005/8/layout/hList6"/>
    <dgm:cxn modelId="{49124ACE-7CEC-2D4D-9161-33FE1B75C00A}" type="presOf" srcId="{FF1F60B3-2732-2542-88E4-C21EF9744ED0}" destId="{EF8BA002-FFC0-6B4B-A907-FC44E73A4A9C}" srcOrd="0" destOrd="0" presId="urn:microsoft.com/office/officeart/2005/8/layout/hList6"/>
    <dgm:cxn modelId="{168D93E7-DC9F-724B-B840-379A8C8AFC8A}" type="presOf" srcId="{56D0B682-081D-7A43-9D12-6717B580C8E2}" destId="{D8B55FDF-77C1-834C-8C65-345A49A2973D}" srcOrd="0" destOrd="0" presId="urn:microsoft.com/office/officeart/2005/8/layout/hList6"/>
    <dgm:cxn modelId="{0E9B88AA-93F3-384F-8CF2-FAAC5D0C84DC}" type="presParOf" srcId="{EF8BA002-FFC0-6B4B-A907-FC44E73A4A9C}" destId="{40EEDA1D-D411-8645-B08C-F96CBCCA4328}" srcOrd="0" destOrd="0" presId="urn:microsoft.com/office/officeart/2005/8/layout/hList6"/>
    <dgm:cxn modelId="{5489CC61-8DF6-C14C-ADD6-EEDB4D238A49}" type="presParOf" srcId="{EF8BA002-FFC0-6B4B-A907-FC44E73A4A9C}" destId="{948C6BF0-B764-8C49-8C79-483BF0238C73}" srcOrd="1" destOrd="0" presId="urn:microsoft.com/office/officeart/2005/8/layout/hList6"/>
    <dgm:cxn modelId="{6D53B4BD-0F71-F54E-85FA-06C281268022}" type="presParOf" srcId="{EF8BA002-FFC0-6B4B-A907-FC44E73A4A9C}" destId="{D8B55FDF-77C1-834C-8C65-345A49A2973D}" srcOrd="2" destOrd="0" presId="urn:microsoft.com/office/officeart/2005/8/layout/hList6"/>
    <dgm:cxn modelId="{DFBF73E8-8D6F-1A40-A33C-8BBBD7A2485D}" type="presParOf" srcId="{EF8BA002-FFC0-6B4B-A907-FC44E73A4A9C}" destId="{87AD7F9C-0A26-7E4B-8C47-7D9B6C13C58A}" srcOrd="3" destOrd="0" presId="urn:microsoft.com/office/officeart/2005/8/layout/hList6"/>
    <dgm:cxn modelId="{7B2BED9B-2226-9B4C-888C-D44DFF62C1CF}" type="presParOf" srcId="{EF8BA002-FFC0-6B4B-A907-FC44E73A4A9C}" destId="{40A340F6-F630-F841-B2E1-AB613AB02F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prevention and preemption</a:t>
          </a:r>
        </a:p>
      </dgm:t>
    </dgm:pt>
    <dgm:pt modelId="{DD467420-DF0F-A041-8E8A-FA5406CFC47E}" type="parTrans" cxnId="{4F33C981-055E-754C-93A6-98AF167B65BE}">
      <dgm:prSet/>
      <dgm:spPr/>
      <dgm:t>
        <a:bodyPr/>
        <a:lstStyle/>
        <a:p>
          <a:endParaRPr lang="en-US"/>
        </a:p>
      </dgm:t>
    </dgm:pt>
    <dgm:pt modelId="{175008D8-C1CF-6C45-A1B9-D57B3C26A441}" type="sibTrans" cxnId="{4F33C981-055E-754C-93A6-98AF167B65BE}">
      <dgm:prSet/>
      <dgm:spPr>
        <a:solidFill>
          <a:schemeClr val="tx1"/>
        </a:solidFill>
        <a:ln>
          <a:solidFill>
            <a:schemeClr val="bg1"/>
          </a:solidFill>
        </a:ln>
      </dgm:spPr>
      <dgm:t>
        <a:bodyPr/>
        <a:lstStyle/>
        <a:p>
          <a:endParaRPr lang="en-US"/>
        </a:p>
      </dgm:t>
    </dgm:pt>
    <dgm:pt modelId="{E8F180F3-01F1-324F-83D5-4E4EC3A8B106}">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Before attack</a:t>
          </a:r>
        </a:p>
      </dgm:t>
    </dgm:pt>
    <dgm:pt modelId="{7D535B5A-AAA2-A847-93CB-FD2D8B1B3D78}" type="parTrans" cxnId="{CBA446B9-7BF1-A044-B9C5-9D1BF27FF7D1}">
      <dgm:prSet/>
      <dgm:spPr/>
      <dgm:t>
        <a:bodyPr/>
        <a:lstStyle/>
        <a:p>
          <a:endParaRPr lang="en-US"/>
        </a:p>
      </dgm:t>
    </dgm:pt>
    <dgm:pt modelId="{59D77817-3EA3-B545-B712-33BC7BE33EC2}" type="sibTrans" cxnId="{CBA446B9-7BF1-A044-B9C5-9D1BF27FF7D1}">
      <dgm:prSet/>
      <dgm:spPr/>
      <dgm:t>
        <a:bodyPr/>
        <a:lstStyle/>
        <a:p>
          <a:endParaRPr lang="en-US"/>
        </a:p>
      </dgm:t>
    </dgm:pt>
    <dgm:pt modelId="{1AFB1016-1A11-784A-BE84-2E30965F4D34}">
      <dgm:prSet/>
      <dgm:spPr>
        <a:solidFill>
          <a:schemeClr val="accent2"/>
        </a:solidFill>
        <a:ln>
          <a:solidFill>
            <a:schemeClr val="bg1"/>
          </a:solidFill>
        </a:ln>
      </dgm:spPr>
      <dgm:t>
        <a:bodyPr/>
        <a:lstStyle/>
        <a:p>
          <a:r>
            <a:rPr lang="en-US" b="1" dirty="0">
              <a:solidFill>
                <a:schemeClr val="accent6">
                  <a:lumMod val="50000"/>
                </a:schemeClr>
              </a:solidFill>
              <a:effectLst/>
              <a:latin typeface="+mj-lt"/>
            </a:rPr>
            <a:t>Attack detection and filtering</a:t>
          </a:r>
        </a:p>
      </dgm:t>
    </dgm:pt>
    <dgm:pt modelId="{6D17929D-B1D7-2041-9E7A-ABC976CAFB83}" type="parTrans" cxnId="{88746892-4C40-5F4A-B66E-6DF914E320C2}">
      <dgm:prSet/>
      <dgm:spPr/>
      <dgm:t>
        <a:bodyPr/>
        <a:lstStyle/>
        <a:p>
          <a:endParaRPr lang="en-US"/>
        </a:p>
      </dgm:t>
    </dgm:pt>
    <dgm:pt modelId="{E597FDAD-0227-A44C-AE8F-5819DF093BE1}" type="sibTrans" cxnId="{88746892-4C40-5F4A-B66E-6DF914E320C2}">
      <dgm:prSet/>
      <dgm:spPr>
        <a:solidFill>
          <a:schemeClr val="tx1"/>
        </a:solidFill>
        <a:ln>
          <a:solidFill>
            <a:schemeClr val="bg1"/>
          </a:solidFill>
        </a:ln>
      </dgm:spPr>
      <dgm:t>
        <a:bodyPr/>
        <a:lstStyle/>
        <a:p>
          <a:endParaRPr lang="en-US"/>
        </a:p>
      </dgm:t>
    </dgm:pt>
    <dgm:pt modelId="{85D7BB41-CA25-354A-AA57-15DC33300B91}">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During the attack</a:t>
          </a:r>
        </a:p>
      </dgm:t>
    </dgm:pt>
    <dgm:pt modelId="{4657EFFF-AEBC-EA45-8999-B05A5906CA32}" type="parTrans" cxnId="{74EC0F85-1351-B946-9E87-50D9876BDBAF}">
      <dgm:prSet/>
      <dgm:spPr/>
      <dgm:t>
        <a:bodyPr/>
        <a:lstStyle/>
        <a:p>
          <a:endParaRPr lang="en-US"/>
        </a:p>
      </dgm:t>
    </dgm:pt>
    <dgm:pt modelId="{0F7066AD-96F1-3541-8A19-B6444CFE4BB5}" type="sibTrans" cxnId="{74EC0F85-1351-B946-9E87-50D9876BDBAF}">
      <dgm:prSet/>
      <dgm:spPr/>
      <dgm:t>
        <a:bodyPr/>
        <a:lstStyle/>
        <a:p>
          <a:endParaRPr lang="en-US"/>
        </a:p>
      </dgm:t>
    </dgm:pt>
    <dgm:pt modelId="{D318AE41-E1C7-0C43-BB77-46288A308DEC}">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source </a:t>
          </a:r>
          <a:r>
            <a:rPr lang="en-US" b="1" dirty="0" err="1">
              <a:solidFill>
                <a:schemeClr val="accent6">
                  <a:lumMod val="50000"/>
                </a:schemeClr>
              </a:solidFill>
              <a:effectLst/>
              <a:latin typeface="+mj-lt"/>
              <a:ea typeface="ＭＳ Ｐゴシック" pitchFamily="-1" charset="-128"/>
            </a:rPr>
            <a:t>traceback</a:t>
          </a:r>
          <a:r>
            <a:rPr lang="en-US" b="1" dirty="0">
              <a:solidFill>
                <a:schemeClr val="accent6">
                  <a:lumMod val="50000"/>
                </a:schemeClr>
              </a:solidFill>
              <a:effectLst/>
              <a:latin typeface="+mj-lt"/>
              <a:ea typeface="ＭＳ Ｐゴシック" pitchFamily="-1" charset="-128"/>
            </a:rPr>
            <a:t> and identification</a:t>
          </a:r>
        </a:p>
      </dgm:t>
    </dgm:pt>
    <dgm:pt modelId="{48943386-19AB-DF47-BA43-196C75C8BC5D}" type="parTrans" cxnId="{4300481F-DADB-2547-86CD-117F84EE6529}">
      <dgm:prSet/>
      <dgm:spPr/>
      <dgm:t>
        <a:bodyPr/>
        <a:lstStyle/>
        <a:p>
          <a:endParaRPr lang="en-US"/>
        </a:p>
      </dgm:t>
    </dgm:pt>
    <dgm:pt modelId="{F92D5BEC-AFE6-5045-A714-7E7C6CDA3BE9}" type="sibTrans" cxnId="{4300481F-DADB-2547-86CD-117F84EE6529}">
      <dgm:prSet/>
      <dgm:spPr>
        <a:solidFill>
          <a:schemeClr val="tx1"/>
        </a:solidFill>
        <a:ln>
          <a:solidFill>
            <a:schemeClr val="bg1"/>
          </a:solidFill>
        </a:ln>
      </dgm:spPr>
      <dgm:t>
        <a:bodyPr/>
        <a:lstStyle/>
        <a:p>
          <a:endParaRPr lang="en-US"/>
        </a:p>
      </dgm:t>
    </dgm:pt>
    <dgm:pt modelId="{B9F9089D-15F0-3547-8771-BE5A260DBF79}">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During and after the attack</a:t>
          </a:r>
        </a:p>
      </dgm:t>
    </dgm:pt>
    <dgm:pt modelId="{EDFFE739-92D5-F041-AF27-730DE6988518}" type="parTrans" cxnId="{88D62B6F-C04F-684F-9152-AF9849FE2167}">
      <dgm:prSet/>
      <dgm:spPr/>
      <dgm:t>
        <a:bodyPr/>
        <a:lstStyle/>
        <a:p>
          <a:endParaRPr lang="en-US"/>
        </a:p>
      </dgm:t>
    </dgm:pt>
    <dgm:pt modelId="{F93705B1-A0BD-774F-BC3D-0571BE64DCA3}" type="sibTrans" cxnId="{88D62B6F-C04F-684F-9152-AF9849FE2167}">
      <dgm:prSet/>
      <dgm:spPr/>
      <dgm:t>
        <a:bodyPr/>
        <a:lstStyle/>
        <a:p>
          <a:endParaRPr lang="en-US"/>
        </a:p>
      </dgm:t>
    </dgm:pt>
    <dgm:pt modelId="{636CC9B2-2CBD-324A-9539-727AFA6279DB}">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Attack reaction</a:t>
          </a:r>
        </a:p>
      </dgm:t>
    </dgm:pt>
    <dgm:pt modelId="{EC65DA54-39B1-4E46-ADB5-F4F8EA7143AC}" type="parTrans" cxnId="{882F8902-91CA-3346-8438-FBB23EFAD083}">
      <dgm:prSet/>
      <dgm:spPr/>
      <dgm:t>
        <a:bodyPr/>
        <a:lstStyle/>
        <a:p>
          <a:endParaRPr lang="en-US"/>
        </a:p>
      </dgm:t>
    </dgm:pt>
    <dgm:pt modelId="{9C26D142-B7E2-014F-A4D8-6155817307CB}" type="sibTrans" cxnId="{882F8902-91CA-3346-8438-FBB23EFAD083}">
      <dgm:prSet/>
      <dgm:spPr/>
      <dgm:t>
        <a:bodyPr/>
        <a:lstStyle/>
        <a:p>
          <a:endParaRPr lang="en-US"/>
        </a:p>
      </dgm:t>
    </dgm:pt>
    <dgm:pt modelId="{7AF8EC74-76FD-0A46-84E8-A1C40555FBE8}">
      <dgm:prSet/>
      <dgm:spPr>
        <a:solidFill>
          <a:schemeClr val="accent2"/>
        </a:solidFill>
        <a:ln>
          <a:solidFill>
            <a:schemeClr val="bg1"/>
          </a:solidFill>
        </a:ln>
      </dgm:spPr>
      <dgm:t>
        <a:bodyPr/>
        <a:lstStyle/>
        <a:p>
          <a:r>
            <a:rPr lang="en-US" b="1" dirty="0">
              <a:solidFill>
                <a:schemeClr val="accent6">
                  <a:lumMod val="50000"/>
                </a:schemeClr>
              </a:solidFill>
              <a:effectLst/>
              <a:latin typeface="+mj-lt"/>
              <a:ea typeface="ＭＳ Ｐゴシック" pitchFamily="-1" charset="-128"/>
            </a:rPr>
            <a:t>After the attack</a:t>
          </a:r>
        </a:p>
      </dgm:t>
    </dgm:pt>
    <dgm:pt modelId="{1552F0A1-88F2-434B-8F98-015F4F1E19C9}" type="parTrans" cxnId="{57FCB3B3-D123-D14E-89D2-30A8074936C4}">
      <dgm:prSet/>
      <dgm:spPr/>
      <dgm:t>
        <a:bodyPr/>
        <a:lstStyle/>
        <a:p>
          <a:endParaRPr lang="en-US"/>
        </a:p>
      </dgm:t>
    </dgm:pt>
    <dgm:pt modelId="{42317A64-C96A-2E49-B427-63D849C0E6F2}" type="sibTrans" cxnId="{57FCB3B3-D123-D14E-89D2-30A8074936C4}">
      <dgm:prSet/>
      <dgm:spPr/>
      <dgm:t>
        <a:bodyPr/>
        <a:lstStyle/>
        <a:p>
          <a:endParaRPr lang="en-US"/>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6809664C-3E55-5149-B48F-C9C35A132BBF}" type="presOf" srcId="{0FC6D219-2291-F24D-81B1-B4364D414593}" destId="{0E268B1A-7CC7-A34A-AAF0-1AB1C2D93C24}" srcOrd="1"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5574254" y="-2040679"/>
          <a:ext cx="1494594" cy="5949696"/>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i="0" kern="1200" dirty="0">
              <a:effectLst/>
              <a:latin typeface="+mj-lt"/>
            </a:rPr>
            <a:t>Classic Ping flood attack</a:t>
          </a:r>
        </a:p>
      </dsp:txBody>
      <dsp:txXfrm rot="-5400000">
        <a:off x="3346703" y="259832"/>
        <a:ext cx="5876736" cy="1348674"/>
      </dsp:txXfrm>
    </dsp:sp>
    <dsp:sp modelId="{19357E6A-60B3-FC4E-9FC2-1ECE7041DD85}">
      <dsp:nvSpPr>
        <dsp:cNvPr id="0" name=""/>
        <dsp:cNvSpPr/>
      </dsp:nvSpPr>
      <dsp:spPr>
        <a:xfrm>
          <a:off x="0" y="46"/>
          <a:ext cx="3346704" cy="186824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0" i="0" kern="1200" dirty="0">
              <a:solidFill>
                <a:schemeClr val="bg1"/>
              </a:solidFill>
              <a:effectLst/>
              <a:latin typeface="+mj-lt"/>
              <a:ea typeface="ＭＳ Ｐゴシック" pitchFamily="-1" charset="-128"/>
              <a:cs typeface="ＭＳ Ｐゴシック" pitchFamily="-1" charset="-128"/>
            </a:rPr>
            <a:t>ICMP flood</a:t>
          </a:r>
          <a:endParaRPr lang="en-US" sz="4400" b="0" i="0" kern="1200" dirty="0">
            <a:solidFill>
              <a:schemeClr val="bg1"/>
            </a:solidFill>
            <a:effectLst/>
            <a:latin typeface="+mj-lt"/>
          </a:endParaRPr>
        </a:p>
      </dsp:txBody>
      <dsp:txXfrm>
        <a:off x="91200" y="91246"/>
        <a:ext cx="3164304" cy="1685843"/>
      </dsp:txXfrm>
    </dsp:sp>
    <dsp:sp modelId="{AE11C2D4-26A0-484C-A22E-4A33CEF07817}">
      <dsp:nvSpPr>
        <dsp:cNvPr id="0" name=""/>
        <dsp:cNvSpPr/>
      </dsp:nvSpPr>
      <dsp:spPr>
        <a:xfrm rot="5400000">
          <a:off x="5574254" y="-79023"/>
          <a:ext cx="1494594" cy="5949696"/>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i="0" kern="1200" dirty="0">
              <a:effectLst/>
              <a:latin typeface="+mj-lt"/>
            </a:rPr>
            <a:t>Sends UDP packets directed to some port number on the target system, e.g., diagnostic echo service</a:t>
          </a:r>
        </a:p>
      </dsp:txBody>
      <dsp:txXfrm rot="-5400000">
        <a:off x="3346703" y="2221488"/>
        <a:ext cx="5876736" cy="1348674"/>
      </dsp:txXfrm>
    </dsp:sp>
    <dsp:sp modelId="{5E105DE0-16B0-F645-ABF2-3DD1D6F6DDB8}">
      <dsp:nvSpPr>
        <dsp:cNvPr id="0" name=""/>
        <dsp:cNvSpPr/>
      </dsp:nvSpPr>
      <dsp:spPr>
        <a:xfrm>
          <a:off x="0" y="1961702"/>
          <a:ext cx="3346704" cy="1868243"/>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0" i="0" kern="1200" dirty="0">
              <a:solidFill>
                <a:schemeClr val="bg1"/>
              </a:solidFill>
              <a:effectLst/>
              <a:latin typeface="+mj-lt"/>
              <a:ea typeface="ＭＳ Ｐゴシック" pitchFamily="-1" charset="-128"/>
              <a:cs typeface="ＭＳ Ｐゴシック" pitchFamily="-1" charset="-128"/>
            </a:rPr>
            <a:t>UDP flood</a:t>
          </a:r>
        </a:p>
      </dsp:txBody>
      <dsp:txXfrm>
        <a:off x="91200" y="2052902"/>
        <a:ext cx="3164304" cy="1685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EDA1D-D411-8645-B08C-F96CBCCA4328}">
      <dsp:nvSpPr>
        <dsp:cNvPr id="0" name=""/>
        <dsp:cNvSpPr/>
      </dsp:nvSpPr>
      <dsp:spPr>
        <a:xfrm rot="16200000">
          <a:off x="-8840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Use of multiple systems to generate attacks</a:t>
          </a:r>
        </a:p>
      </dsp:txBody>
      <dsp:txXfrm rot="5400000">
        <a:off x="1108" y="929639"/>
        <a:ext cx="2877963" cy="2788920"/>
      </dsp:txXfrm>
    </dsp:sp>
    <dsp:sp modelId="{D8B55FDF-77C1-834C-8C65-345A49A2973D}">
      <dsp:nvSpPr>
        <dsp:cNvPr id="0" name=""/>
        <dsp:cNvSpPr/>
      </dsp:nvSpPr>
      <dsp:spPr>
        <a:xfrm rot="16200000">
          <a:off x="2209799"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Attacker uses a flaw in operating system or in a common application to gain access and installs their program on it (zombie)</a:t>
          </a:r>
        </a:p>
      </dsp:txBody>
      <dsp:txXfrm rot="5400000">
        <a:off x="3094918" y="929639"/>
        <a:ext cx="2877963" cy="2788920"/>
      </dsp:txXfrm>
    </dsp:sp>
    <dsp:sp modelId="{40A340F6-F630-F841-B2E1-AB613AB02F5A}">
      <dsp:nvSpPr>
        <dsp:cNvPr id="0" name=""/>
        <dsp:cNvSpPr/>
      </dsp:nvSpPr>
      <dsp:spPr>
        <a:xfrm rot="16200000">
          <a:off x="53036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40267"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Large collections of such systems under the control of one attacker’s control can be created, forming a botnet</a:t>
          </a:r>
        </a:p>
      </dsp:txBody>
      <dsp:txXfrm rot="5400000">
        <a:off x="6188730" y="929639"/>
        <a:ext cx="2877963" cy="2788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prevention and preemption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Before attack</a:t>
          </a:r>
        </a:p>
      </dsp:txBody>
      <dsp:txXfrm>
        <a:off x="0" y="0"/>
        <a:ext cx="3436635" cy="972312"/>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rPr>
            <a:t>Attack detection and filtering</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During the attack</a:t>
          </a:r>
        </a:p>
      </dsp:txBody>
      <dsp:txXfrm>
        <a:off x="377799" y="1149096"/>
        <a:ext cx="3501237" cy="972312"/>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source </a:t>
          </a:r>
          <a:r>
            <a:rPr lang="en-US" sz="1700" b="1" kern="1200" dirty="0" err="1">
              <a:solidFill>
                <a:schemeClr val="accent6">
                  <a:lumMod val="50000"/>
                </a:schemeClr>
              </a:solidFill>
              <a:effectLst/>
              <a:latin typeface="+mj-lt"/>
              <a:ea typeface="ＭＳ Ｐゴシック" pitchFamily="-1" charset="-128"/>
            </a:rPr>
            <a:t>traceback</a:t>
          </a:r>
          <a:r>
            <a:rPr lang="en-US" sz="1700" b="1" kern="1200" dirty="0">
              <a:solidFill>
                <a:schemeClr val="accent6">
                  <a:lumMod val="50000"/>
                </a:schemeClr>
              </a:solidFill>
              <a:effectLst/>
              <a:latin typeface="+mj-lt"/>
              <a:ea typeface="ＭＳ Ｐゴシック" pitchFamily="-1" charset="-128"/>
            </a:rPr>
            <a:t> and identification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During and after the attack</a:t>
          </a:r>
        </a:p>
      </dsp:txBody>
      <dsp:txXfrm>
        <a:off x="749960" y="2298192"/>
        <a:ext cx="3506876" cy="972312"/>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2"/>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accent6">
                  <a:lumMod val="50000"/>
                </a:schemeClr>
              </a:solidFill>
              <a:effectLst/>
              <a:latin typeface="+mj-lt"/>
              <a:ea typeface="ＭＳ Ｐゴシック" pitchFamily="-1" charset="-128"/>
            </a:rPr>
            <a:t>Attack reaction</a:t>
          </a:r>
        </a:p>
        <a:p>
          <a:pPr marL="114300" lvl="1" indent="-114300" algn="l" defTabSz="577850">
            <a:lnSpc>
              <a:spcPct val="90000"/>
            </a:lnSpc>
            <a:spcBef>
              <a:spcPct val="0"/>
            </a:spcBef>
            <a:spcAft>
              <a:spcPct val="15000"/>
            </a:spcAft>
            <a:buChar char="•"/>
          </a:pPr>
          <a:r>
            <a:rPr lang="en-US" sz="1300" b="1" kern="1200" dirty="0">
              <a:solidFill>
                <a:schemeClr val="accent6">
                  <a:lumMod val="50000"/>
                </a:schemeClr>
              </a:solidFill>
              <a:effectLst/>
              <a:latin typeface="+mj-lt"/>
              <a:ea typeface="ＭＳ Ｐゴシック" pitchFamily="-1" charset="-128"/>
            </a:rPr>
            <a:t>After the attack</a:t>
          </a:r>
        </a:p>
      </dsp:txBody>
      <dsp:txXfrm>
        <a:off x="1127759" y="3447288"/>
        <a:ext cx="3501237" cy="972312"/>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879037" y="744702"/>
        <a:ext cx="632002" cy="63200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256836" y="1893798"/>
        <a:ext cx="632002" cy="63200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chemeClr val="tx1"/>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628997" y="3042894"/>
        <a:ext cx="632002" cy="6320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4FC39829-9DEF-FD4D-9824-BA4826969C29}" type="slidenum">
              <a:rPr lang="en-AU"/>
              <a:pPr>
                <a:defRPr/>
              </a:pPr>
              <a:t>‹#›</a:t>
            </a:fld>
            <a:endParaRPr lang="en-AU"/>
          </a:p>
        </p:txBody>
      </p:sp>
    </p:spTree>
    <p:extLst>
      <p:ext uri="{BB962C8B-B14F-4D97-AF65-F5344CB8AC3E}">
        <p14:creationId xmlns:p14="http://schemas.microsoft.com/office/powerpoint/2010/main" val="3154853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a:defRPr/>
            </a:pPr>
            <a:r>
              <a:rPr lang="en-US" dirty="0"/>
              <a:t>Chapter 1 listed a number of fundamental security services, including availability.</a:t>
            </a:r>
          </a:p>
          <a:p>
            <a:pPr>
              <a:defRPr/>
            </a:pPr>
            <a:r>
              <a:rPr lang="en-US" dirty="0"/>
              <a:t>This service relates to a system being accessible and usable on demand by authorized</a:t>
            </a:r>
          </a:p>
          <a:p>
            <a:pPr>
              <a:defRPr/>
            </a:pPr>
            <a:r>
              <a:rPr lang="en-US" dirty="0"/>
              <a:t>users. A denial-of-service attack is an attempt to compromise availability by</a:t>
            </a:r>
          </a:p>
          <a:p>
            <a:pPr>
              <a:defRPr/>
            </a:pPr>
            <a:r>
              <a:rPr lang="en-US" dirty="0"/>
              <a:t>hindering or blocking completely the provision of some service. The attack attempts</a:t>
            </a:r>
          </a:p>
          <a:p>
            <a:pPr>
              <a:defRPr/>
            </a:pPr>
            <a:r>
              <a:rPr lang="en-US" dirty="0"/>
              <a:t>to exhaust some critical resource associated with the service. An example is flooding</a:t>
            </a:r>
          </a:p>
          <a:p>
            <a:pPr>
              <a:defRPr/>
            </a:pPr>
            <a:r>
              <a:rPr lang="en-US" dirty="0"/>
              <a:t>a Web server with so many spurious requests that it is unable to respond to valid</a:t>
            </a:r>
          </a:p>
          <a:p>
            <a:pPr>
              <a:defRPr/>
            </a:pPr>
            <a:r>
              <a:rPr lang="en-US" dirty="0"/>
              <a:t>requests from users in a timely manner. This chapter explores denial-of-service</a:t>
            </a:r>
          </a:p>
          <a:p>
            <a:pPr>
              <a:defRPr/>
            </a:pPr>
            <a:r>
              <a:rPr lang="en-US" dirty="0"/>
              <a:t>attacks, their definition, the various forms they take, and defenses against them.</a:t>
            </a:r>
            <a:endParaRPr lang="en-US" sz="1200" kern="1200" dirty="0">
              <a:solidFill>
                <a:schemeClr val="tx1"/>
              </a:solidFill>
              <a:latin typeface="Arial" pitchFamily="-110" charset="0"/>
              <a:ea typeface="ＭＳ Ｐゴシック" pitchFamily="-110" charset="-128"/>
              <a:cs typeface="ＭＳ Ｐゴシック" pitchFamily="-110" charset="-128"/>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978116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37DBF67-5FC4-A744-8EB8-388534BFD42B}" type="slidenum">
              <a:rPr lang="en-AU">
                <a:latin typeface="Arial" pitchFamily="1" charset="0"/>
              </a:rPr>
              <a:pPr/>
              <a:t>11</a:t>
            </a:fld>
            <a:endParaRPr lang="en-AU">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altLang="zh-CN" sz="1200" b="0" i="0" kern="1200" dirty="0">
                <a:solidFill>
                  <a:schemeClr val="tx1"/>
                </a:solidFill>
                <a:effectLst/>
                <a:latin typeface="Arial" pitchFamily="-110" charset="0"/>
                <a:ea typeface="ＭＳ Ｐゴシック" pitchFamily="-110" charset="-128"/>
                <a:cs typeface="ＭＳ Ｐゴシック" pitchFamily="-110" charset="-128"/>
              </a:rPr>
              <a:t>Internet Control Message Protocol (</a:t>
            </a:r>
            <a:r>
              <a:rPr lang="en-US" altLang="zh-CN" sz="1200" b="1" i="0" kern="1200" dirty="0">
                <a:solidFill>
                  <a:schemeClr val="tx1"/>
                </a:solidFill>
                <a:effectLst/>
                <a:latin typeface="Arial" pitchFamily="-110" charset="0"/>
                <a:ea typeface="ＭＳ Ｐゴシック" pitchFamily="-110" charset="-128"/>
                <a:cs typeface="ＭＳ Ｐゴシック" pitchFamily="-110" charset="-128"/>
              </a:rPr>
              <a:t>ICMP</a:t>
            </a:r>
            <a:r>
              <a:rPr lang="en-US" altLang="zh-CN" sz="1200" b="0" i="0" kern="1200" dirty="0">
                <a:solidFill>
                  <a:schemeClr val="tx1"/>
                </a:solidFill>
                <a:effectLst/>
                <a:latin typeface="Arial" pitchFamily="-110" charset="0"/>
                <a:ea typeface="ＭＳ Ｐゴシック" pitchFamily="-110" charset="-128"/>
                <a:cs typeface="ＭＳ Ｐゴシック" pitchFamily="-110" charset="-128"/>
              </a:rPr>
              <a:t>) is one of the main protocols of the Internet Protocol Suite. It is used by network devices, like routers, to send error messages indicating, for example, that a requested service is not available or that a host or router could not be reached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Flooding attacks take a variety of forms, based on which network protocol is being</a:t>
            </a:r>
          </a:p>
          <a:p>
            <a:r>
              <a:rPr lang="en-US" dirty="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a:latin typeface="Arial" pitchFamily="1" charset="0"/>
                <a:ea typeface="ＭＳ Ｐゴシック" pitchFamily="1" charset="-128"/>
                <a:cs typeface="ＭＳ Ｐゴシック" pitchFamily="1" charset="-128"/>
              </a:rPr>
              <a:t>example of an ICMP flooding attack. This type of ICMP packet was chosen since</a:t>
            </a:r>
          </a:p>
          <a:p>
            <a:r>
              <a:rPr lang="en-US" dirty="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a:latin typeface="Arial" pitchFamily="1" charset="0"/>
                <a:ea typeface="ＭＳ Ｐゴシック" pitchFamily="1" charset="-128"/>
                <a:cs typeface="ＭＳ Ｐゴシック" pitchFamily="1" charset="-128"/>
              </a:rPr>
              <a:t>be allowed through an organization’s firewall. Filtering some of these critical ICMP</a:t>
            </a:r>
          </a:p>
          <a:p>
            <a:r>
              <a:rPr lang="en-US" dirty="0">
                <a:latin typeface="Arial" pitchFamily="1" charset="0"/>
                <a:ea typeface="ＭＳ Ｐゴシック" pitchFamily="1" charset="-128"/>
                <a:cs typeface="ＭＳ Ｐゴシック" pitchFamily="1" charset="-128"/>
              </a:rPr>
              <a:t>packet types would degrade or break normal TCP/IP network behavior. ICMP</a:t>
            </a:r>
          </a:p>
          <a:p>
            <a:r>
              <a:rPr lang="en-US" dirty="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a:latin typeface="Arial" pitchFamily="1" charset="0"/>
                <a:ea typeface="ＭＳ Ｐゴシック" pitchFamily="1" charset="-128"/>
                <a:cs typeface="ＭＳ Ｐゴシック" pitchFamily="1" charset="-128"/>
              </a:rPr>
              <a:t>packet types.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attacker can generate large volumes of one of these packet types. Because</a:t>
            </a:r>
          </a:p>
          <a:p>
            <a:r>
              <a:rPr lang="en-US" dirty="0">
                <a:latin typeface="Arial" pitchFamily="1" charset="0"/>
                <a:ea typeface="ＭＳ Ｐゴシック" pitchFamily="1" charset="-128"/>
                <a:cs typeface="ＭＳ Ｐゴシック" pitchFamily="1" charset="-128"/>
              </a:rPr>
              <a:t>these packets include part of some notional erroneous packet that supposedly</a:t>
            </a:r>
          </a:p>
          <a:p>
            <a:r>
              <a:rPr lang="en-US" dirty="0">
                <a:latin typeface="Arial" pitchFamily="1" charset="0"/>
                <a:ea typeface="ＭＳ Ｐゴシック" pitchFamily="1" charset="-128"/>
                <a:cs typeface="ＭＳ Ｐゴシック" pitchFamily="1" charset="-128"/>
              </a:rPr>
              <a:t>caused the error being reported, they can be made comparatively large, increasing</a:t>
            </a:r>
          </a:p>
          <a:p>
            <a:r>
              <a:rPr lang="en-US" dirty="0">
                <a:latin typeface="Arial" pitchFamily="1" charset="0"/>
                <a:ea typeface="ＭＳ Ｐゴシック" pitchFamily="1" charset="-128"/>
                <a:cs typeface="ＭＳ Ｐゴシック" pitchFamily="1" charset="-128"/>
              </a:rPr>
              <a:t>their effectiveness in flooding the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a:latin typeface="Arial" pitchFamily="1" charset="0"/>
                <a:ea typeface="ＭＳ Ｐゴシック" pitchFamily="1" charset="-128"/>
                <a:cs typeface="ＭＳ Ｐゴシック" pitchFamily="1" charset="-128"/>
              </a:rPr>
              <a:t>attack and a SYN flooding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a:latin typeface="Arial" pitchFamily="1" charset="0"/>
                <a:ea typeface="ＭＳ Ｐゴシック" pitchFamily="1" charset="-128"/>
                <a:cs typeface="ＭＳ Ｐゴシック" pitchFamily="1" charset="-128"/>
              </a:rPr>
              <a:t>powerful or on a high-capacity link. But what they don’t have individually,</a:t>
            </a:r>
          </a:p>
          <a:p>
            <a:r>
              <a:rPr lang="en-US" dirty="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a:latin typeface="Arial" pitchFamily="1" charset="0"/>
                <a:ea typeface="ＭＳ Ｐゴシック" pitchFamily="1" charset="-128"/>
                <a:cs typeface="ＭＳ Ｐゴシック" pitchFamily="1" charset="-128"/>
              </a:rPr>
              <a:t>harder to locate and identify. Indirect attack types that utilize multiple</a:t>
            </a:r>
          </a:p>
          <a:p>
            <a:r>
              <a:rPr lang="en-US" dirty="0">
                <a:latin typeface="Arial" pitchFamily="1" charset="0"/>
                <a:ea typeface="ＭＳ Ｐゴシック" pitchFamily="1" charset="-128"/>
                <a:cs typeface="ＭＳ Ｐゴシック" pitchFamily="1" charset="-128"/>
              </a:rPr>
              <a:t>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7730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9B586F4-CE90-3A4B-B346-C642CB3D0FE5}" type="slidenum">
              <a:rPr lang="en-AU">
                <a:latin typeface="Arial" pitchFamily="1" charset="0"/>
              </a:rPr>
              <a:pPr/>
              <a:t>13</a:t>
            </a:fld>
            <a:endParaRPr lang="en-AU">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Recognizing the limitations of flooding attacks generated by a single system, one</a:t>
            </a:r>
          </a:p>
          <a:p>
            <a:r>
              <a:rPr lang="en-US" dirty="0">
                <a:latin typeface="Arial" pitchFamily="1" charset="0"/>
                <a:ea typeface="ＭＳ Ｐゴシック" pitchFamily="1" charset="-128"/>
                <a:cs typeface="ＭＳ Ｐゴシック" pitchFamily="1" charset="-128"/>
              </a:rPr>
              <a:t>of the earlier significant developments in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tools was the use of multiple</a:t>
            </a:r>
          </a:p>
          <a:p>
            <a:r>
              <a:rPr lang="en-US" dirty="0">
                <a:latin typeface="Arial" pitchFamily="1" charset="0"/>
                <a:ea typeface="ＭＳ Ｐゴシック" pitchFamily="1" charset="-128"/>
                <a:cs typeface="ＭＳ Ｐゴシック" pitchFamily="1" charset="-128"/>
              </a:rPr>
              <a:t>systems to generate attacks. These systems were typically compromised user workstations</a:t>
            </a:r>
          </a:p>
          <a:p>
            <a:r>
              <a:rPr lang="en-US" dirty="0">
                <a:latin typeface="Arial" pitchFamily="1" charset="0"/>
                <a:ea typeface="ＭＳ Ｐゴシック" pitchFamily="1" charset="-128"/>
                <a:cs typeface="ＭＳ Ｐゴシック" pitchFamily="1" charset="-128"/>
              </a:rPr>
              <a:t>or PCs. The attacker used some well-known flaw in the operating system or</a:t>
            </a:r>
          </a:p>
          <a:p>
            <a:r>
              <a:rPr lang="en-US" dirty="0">
                <a:latin typeface="Arial" pitchFamily="1" charset="0"/>
                <a:ea typeface="ＭＳ Ｐゴシック" pitchFamily="1" charset="-128"/>
                <a:cs typeface="ＭＳ Ｐゴシック" pitchFamily="1" charset="-128"/>
              </a:rPr>
              <a:t>in some common application to gain access to these systems and to install his or her</a:t>
            </a:r>
          </a:p>
          <a:p>
            <a:r>
              <a:rPr lang="en-US" dirty="0">
                <a:latin typeface="Arial" pitchFamily="1" charset="0"/>
                <a:ea typeface="ＭＳ Ｐゴシック" pitchFamily="1" charset="-128"/>
                <a:cs typeface="ＭＳ Ｐゴシック" pitchFamily="1" charset="-128"/>
              </a:rPr>
              <a:t>own programs on it. Such systems are known as zombies. Once suitable backdoor</a:t>
            </a:r>
          </a:p>
          <a:p>
            <a:r>
              <a:rPr lang="en-US" dirty="0">
                <a:latin typeface="Arial" pitchFamily="1" charset="0"/>
                <a:ea typeface="ＭＳ Ｐゴシック" pitchFamily="1" charset="-128"/>
                <a:cs typeface="ＭＳ Ｐゴシック" pitchFamily="1" charset="-128"/>
              </a:rPr>
              <a:t>programs were installed on these systems, they were entirely under the attacker’s</a:t>
            </a:r>
          </a:p>
          <a:p>
            <a:r>
              <a:rPr lang="en-US" dirty="0">
                <a:latin typeface="Arial" pitchFamily="1" charset="0"/>
                <a:ea typeface="ＭＳ Ｐゴシック" pitchFamily="1" charset="-128"/>
                <a:cs typeface="ＭＳ Ｐゴシック" pitchFamily="1" charset="-128"/>
              </a:rPr>
              <a:t>control. Large collections of such systems under the control of one attacker can be</a:t>
            </a:r>
          </a:p>
          <a:p>
            <a:r>
              <a:rPr lang="en-US" dirty="0">
                <a:latin typeface="Arial" pitchFamily="1" charset="0"/>
                <a:ea typeface="ＭＳ Ｐゴシック" pitchFamily="1" charset="-128"/>
                <a:cs typeface="ＭＳ Ｐゴシック" pitchFamily="1" charset="-128"/>
              </a:rPr>
              <a:t>created, collectively forming a </a:t>
            </a:r>
            <a:r>
              <a:rPr lang="en-US" dirty="0" err="1">
                <a:latin typeface="Arial" pitchFamily="1" charset="0"/>
                <a:ea typeface="ＭＳ Ｐゴシック" pitchFamily="1" charset="-128"/>
                <a:cs typeface="ＭＳ Ｐゴシック" pitchFamily="1" charset="-128"/>
              </a:rPr>
              <a:t>botnet</a:t>
            </a:r>
            <a:r>
              <a:rPr lang="en-US" dirty="0">
                <a:latin typeface="Arial" pitchFamily="1" charset="0"/>
                <a:ea typeface="ＭＳ Ｐゴシック" pitchFamily="1" charset="-128"/>
                <a:cs typeface="ＭＳ Ｐゴシック" pitchFamily="1" charset="-128"/>
              </a:rPr>
              <a:t>, as we discuss in Chapter 6 . Such networks of</a:t>
            </a:r>
          </a:p>
          <a:p>
            <a:r>
              <a:rPr lang="en-US" dirty="0">
                <a:latin typeface="Arial" pitchFamily="1" charset="0"/>
                <a:ea typeface="ＭＳ Ｐゴシック" pitchFamily="1" charset="-128"/>
                <a:cs typeface="ＭＳ Ｐゴシック" pitchFamily="1" charset="-128"/>
              </a:rPr>
              <a:t>compromised systems are a favorite tool of attacker, and can be used for a variety</a:t>
            </a:r>
          </a:p>
          <a:p>
            <a:r>
              <a:rPr lang="en-US" dirty="0">
                <a:latin typeface="Arial" pitchFamily="1" charset="0"/>
                <a:ea typeface="ＭＳ Ｐゴシック" pitchFamily="1" charset="-128"/>
                <a:cs typeface="ＭＳ Ｐゴシック" pitchFamily="1" charset="-128"/>
              </a:rPr>
              <a:t>of purposes, including distributed denial-of-service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attacks. In the example</a:t>
            </a:r>
          </a:p>
          <a:p>
            <a:r>
              <a:rPr lang="en-US" dirty="0">
                <a:latin typeface="Arial" pitchFamily="1" charset="0"/>
                <a:ea typeface="ＭＳ Ｐゴシック" pitchFamily="1" charset="-128"/>
                <a:cs typeface="ＭＳ Ｐゴシック" pitchFamily="1" charset="-128"/>
              </a:rPr>
              <a:t>network shown in Figure 7.1 , some of the broadband user systems may be compromised</a:t>
            </a:r>
          </a:p>
          <a:p>
            <a:r>
              <a:rPr lang="en-US" dirty="0">
                <a:latin typeface="Arial" pitchFamily="1" charset="0"/>
                <a:ea typeface="ＭＳ Ｐゴシック" pitchFamily="1" charset="-128"/>
                <a:cs typeface="ＭＳ Ｐゴシック" pitchFamily="1" charset="-128"/>
              </a:rPr>
              <a:t>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tools have been developed since. Instead of using dedicated</a:t>
            </a:r>
          </a:p>
          <a:p>
            <a:r>
              <a:rPr lang="en-US" dirty="0">
                <a:latin typeface="Arial" pitchFamily="1" charset="0"/>
                <a:ea typeface="ＭＳ Ｐゴシック" pitchFamily="1" charset="-128"/>
                <a:cs typeface="ＭＳ Ｐゴシック" pitchFamily="1" charset="-128"/>
              </a:rPr>
              <a:t>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a:t>
            </a:r>
          </a:p>
          <a:p>
            <a:r>
              <a:rPr lang="en-US" dirty="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a:latin typeface="Arial" pitchFamily="1" charset="0"/>
                <a:ea typeface="ＭＳ Ｐゴシック" pitchFamily="1" charset="-128"/>
                <a:cs typeface="ＭＳ Ｐゴシック" pitchFamily="1" charset="-128"/>
              </a:rPr>
              <a:t>in order to hinder analysis of command traffic.</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is to</a:t>
            </a:r>
          </a:p>
          <a:p>
            <a:r>
              <a:rPr lang="en-US" dirty="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a:latin typeface="Arial" pitchFamily="1" charset="0"/>
                <a:ea typeface="ＭＳ Ｐゴシック" pitchFamily="1" charset="-128"/>
                <a:cs typeface="ＭＳ Ｐゴシック" pitchFamily="1" charset="-128"/>
              </a:rPr>
              <a:t>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the response is the same as for any flooding</a:t>
            </a:r>
          </a:p>
          <a:p>
            <a:r>
              <a:rPr lang="en-US" dirty="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a:latin typeface="Arial" pitchFamily="1" charset="0"/>
                <a:ea typeface="ＭＳ Ｐゴシック" pitchFamily="1" charset="-128"/>
                <a:cs typeface="ＭＳ Ｐゴシック" pitchFamily="1" charset="-128"/>
              </a:rPr>
              <a:t>and responses in Sections 7.5 and 7.6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21879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634896B-19CF-3D4C-9D8B-10795AD910D4}" type="slidenum">
              <a:rPr lang="en-AU">
                <a:latin typeface="Arial" pitchFamily="1" charset="0"/>
              </a:rPr>
              <a:pPr/>
              <a:t>14</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While the attacker could command each zombie individually, more generally</a:t>
            </a:r>
          </a:p>
          <a:p>
            <a:r>
              <a:rPr lang="en-US" dirty="0">
                <a:latin typeface="Arial" pitchFamily="1" charset="0"/>
                <a:ea typeface="ＭＳ Ｐゴシック" pitchFamily="1" charset="-128"/>
                <a:cs typeface="ＭＳ Ｐゴシック" pitchFamily="1" charset="-128"/>
              </a:rPr>
              <a:t>a control hierarchy is used. A small number of systems act as handlers controlling a</a:t>
            </a:r>
          </a:p>
          <a:p>
            <a:r>
              <a:rPr lang="en-US" dirty="0">
                <a:latin typeface="Arial" pitchFamily="1" charset="0"/>
                <a:ea typeface="ＭＳ Ｐゴシック" pitchFamily="1" charset="-128"/>
                <a:cs typeface="ＭＳ Ｐゴシック" pitchFamily="1" charset="-128"/>
              </a:rPr>
              <a:t>much larger number of agent systems, as shown in Figure 7.4 . There are a number of</a:t>
            </a:r>
          </a:p>
          <a:p>
            <a:r>
              <a:rPr lang="en-US" dirty="0">
                <a:latin typeface="Arial" pitchFamily="1" charset="0"/>
                <a:ea typeface="ＭＳ Ｐゴシック" pitchFamily="1" charset="-128"/>
                <a:cs typeface="ＭＳ Ｐゴシック" pitchFamily="1" charset="-128"/>
              </a:rPr>
              <a:t>advantages to this arrangement. The attacker can send a single command to a handler,</a:t>
            </a:r>
          </a:p>
          <a:p>
            <a:r>
              <a:rPr lang="en-US" dirty="0">
                <a:latin typeface="Arial" pitchFamily="1" charset="0"/>
                <a:ea typeface="ＭＳ Ｐゴシック" pitchFamily="1" charset="-128"/>
                <a:cs typeface="ＭＳ Ｐゴシック" pitchFamily="1" charset="-128"/>
              </a:rPr>
              <a:t>which then automatically forwards it to all the agents under its control. Automated</a:t>
            </a:r>
          </a:p>
          <a:p>
            <a:r>
              <a:rPr lang="en-US" dirty="0">
                <a:latin typeface="Arial" pitchFamily="1" charset="0"/>
                <a:ea typeface="ＭＳ Ｐゴシック" pitchFamily="1" charset="-128"/>
                <a:cs typeface="ＭＳ Ｐゴシック" pitchFamily="1" charset="-128"/>
              </a:rPr>
              <a:t>infection tools can also be used to scan for and compromise suitable zombie systems,</a:t>
            </a:r>
          </a:p>
          <a:p>
            <a:r>
              <a:rPr lang="en-US" dirty="0">
                <a:latin typeface="Arial" pitchFamily="1" charset="0"/>
                <a:ea typeface="ＭＳ Ｐゴシック" pitchFamily="1" charset="-128"/>
                <a:cs typeface="ＭＳ Ｐゴシック" pitchFamily="1" charset="-128"/>
              </a:rPr>
              <a:t>as we discuss in Chapter 6 . Once the agent software is uploaded to a newly compromised</a:t>
            </a:r>
          </a:p>
          <a:p>
            <a:r>
              <a:rPr lang="en-US" dirty="0">
                <a:latin typeface="Arial" pitchFamily="1" charset="0"/>
                <a:ea typeface="ＭＳ Ｐゴシック" pitchFamily="1" charset="-128"/>
                <a:cs typeface="ＭＳ Ｐゴシック" pitchFamily="1" charset="-128"/>
              </a:rPr>
              <a:t>system, it can contact one or more handlers to automatically notify them of its</a:t>
            </a:r>
          </a:p>
          <a:p>
            <a:r>
              <a:rPr lang="en-US" dirty="0">
                <a:latin typeface="Arial" pitchFamily="1" charset="0"/>
                <a:ea typeface="ＭＳ Ｐゴシック" pitchFamily="1" charset="-128"/>
                <a:cs typeface="ＭＳ Ｐゴシック" pitchFamily="1" charset="-128"/>
              </a:rPr>
              <a:t>availability. By this means, the attacker can automatically grow suitable botnets.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of the earliest and best-known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is Tribe Flood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 written by the hacker known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Mixter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original variant from the 1990s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exploited Sun Solaris systems. It was later rewritten as Tribe Flood Network 2000</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and could run on UNIX, Solaris, and Windows NT systems. TFN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use a version of the two-layer command hierarchy shown in Figure 7.4.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was a Trojan program that was copied to and run on compromised, zombie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It was capable of implementing ICMP flood, SYN flood, UDP flood,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ICMP amplification forms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TFN did not spoof source addresses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 packets. Rather it relied on a large number of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 layered command structure, to obscure the path back to the attacker.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also implemented some other rootkit functions as we describe in Chapter 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handler was simply a command-line program run on some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accessed these systems using any suitable mechanism giving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shell access, and then ran the handler program with the desired options. Each handler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control a large number of agent systems, identified using a supplied list.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Communications between the handler and its agents was encrypted and could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intermixed with a number of decoy packets. This hindered attempts to monitor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analyze the control traffic. Both these communications and the attacks themselves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sent via randomized TCP, UDP, and ICMP packets. This tool demonstrates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typical capabilities of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other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have been developed since. Instead of using dedicated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handler programs, many now use an IRC  or similar instant messaging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program, or web-based HTTP servers, to manage communications with the agents.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of these more recent tools also use cryptographic mechanisms to authenticate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agents to the handlers, in order to hinder analysis of command traffic.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best defense against being an unwitting participant in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your systems from being compromised. This requires good system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and keeping the operating systems and applications on such systems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patched.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 target of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response is the same as for any flooding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but with greater volume and complexity. We discuss appropriate defenses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responses in Sections 7.5 and 7.6.</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6368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HTTP requests. Typically, this is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with HTTP requests 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many different bots. The requests can be designed to consume considerable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For example, an HTTP request to download a large file from the target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causes the Web server to read the file from hard disk, store it in memory, convert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a packet stream, and then transmit the packets. This process consumes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bots start from a given HTTP link and then follows all links on the provided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in a recursive way. This is also called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spidering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p:txBody>
      </p:sp>
      <p:sp>
        <p:nvSpPr>
          <p:cNvPr id="45060" name="Slide Number Placeholder 3"/>
          <p:cNvSpPr>
            <a:spLocks noGrp="1"/>
          </p:cNvSpPr>
          <p:nvPr>
            <p:ph type="sldNum" sz="quarter" idx="5"/>
          </p:nvPr>
        </p:nvSpPr>
        <p:spPr>
          <a:noFill/>
        </p:spPr>
        <p:txBody>
          <a:bodyPr/>
          <a:lstStyle/>
          <a:p>
            <a:fld id="{DB89717C-2F42-2044-BF98-705B20479400}" type="slidenum">
              <a:rPr lang="en-AU" smtClean="0">
                <a:latin typeface="Arial" pitchFamily="1" charset="0"/>
              </a:rPr>
              <a:pPr/>
              <a:t>15</a:t>
            </a:fld>
            <a:endParaRPr lang="en-AU">
              <a:latin typeface="Arial" pitchFamily="1" charset="0"/>
            </a:endParaRPr>
          </a:p>
        </p:txBody>
      </p:sp>
    </p:spTree>
    <p:extLst>
      <p:ext uri="{BB962C8B-B14F-4D97-AF65-F5344CB8AC3E}">
        <p14:creationId xmlns:p14="http://schemas.microsoft.com/office/powerpoint/2010/main" val="2931774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tx1"/>
                </a:solidFill>
                <a:latin typeface="Century Gothic" panose="020B0502020202020204" pitchFamily="34" charset="0"/>
                <a:ea typeface="ＭＳ Ｐゴシック" pitchFamily="-110" charset="-128"/>
                <a:cs typeface="ＭＳ Ｐゴシック" pitchFamily="-110" charset="-128"/>
              </a:rPr>
              <a:t>This ensures that your Web server or proxy will never see any of the incomplete requests being sent out by </a:t>
            </a:r>
            <a:r>
              <a:rPr lang="en-US" altLang="zh-CN" sz="1200" dirty="0" err="1">
                <a:solidFill>
                  <a:schemeClr val="tx1"/>
                </a:solidFill>
                <a:latin typeface="Century Gothic" panose="020B0502020202020204" pitchFamily="34" charset="0"/>
                <a:ea typeface="ＭＳ Ｐゴシック" pitchFamily="-110" charset="-128"/>
                <a:cs typeface="ＭＳ Ｐゴシック" pitchFamily="-110" charset="-128"/>
              </a:rPr>
              <a:t>Slowloris</a:t>
            </a:r>
            <a:r>
              <a:rPr lang="en-US" altLang="zh-CN" sz="1200" dirty="0">
                <a:solidFill>
                  <a:schemeClr val="tx1"/>
                </a:solidFill>
                <a:latin typeface="Century Gothic" panose="020B0502020202020204" pitchFamily="34" charset="0"/>
                <a:ea typeface="ＭＳ Ｐゴシック" pitchFamily="-110" charset="-128"/>
                <a:cs typeface="ＭＳ Ｐゴシック" pitchFamily="-110" charset="-128"/>
              </a:rPr>
              <a:t>.</a:t>
            </a:r>
            <a:endParaRPr lang="en-US" altLang="zh-CN" sz="1200" dirty="0">
              <a:latin typeface="Century Gothic" panose="020B0502020202020204" pitchFamily="34" charset="0"/>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[SOUR12], [DAMO12].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threads to support multiple requests to the same server application. It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attempts to monopolize all of the available request handling threads on the Web</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by sending HTTP requests that never complete. Since each request consumes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thread, the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capacity, effectively denying access to legitimate users.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indicate the end of the request headers and the beginning of the payload,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Once the entire request is received, the Web server may then respond. The</a:t>
            </a:r>
          </a:p>
          <a:p>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newline sequence. The attacker sends additional header lines periodically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keep the connection alive, but never sends the terminating newline sequence.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keeps the connection open, expecting more information to complete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 As the attack continues, the volume of long-standing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increases, eventually consuming all available Web server connections, thus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rendering the Web server unavailable to respond to legitimate requests.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utilizes legitimate HTTP traffic, and does not rely on using special “bad” HTTP</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that exploit bugs in specific HTTP servers. Because of this, existing intrusion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and intrusion prevention solutions that rely on signatures to detect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will generally not recognize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of being effective even when standard enterprise-grade intrusion detection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prevention systems are in place.</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attacks, including limiting the rate of incoming connections from a particular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varying the timeout on connections as a function of the number of connections;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delayed binding. Delayed binding is performed by load balancing software. In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essence, the load balancer performs an HTTP request header completeness check,</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means that the HTTP request will not be sent to the appropriate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final two carriage return and line feeds are sent by the HTTP client. This is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key bit of information. Basically, delayed binding ensures that your Web server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or proxy will never see any of the incomplete requests being sent out by </a:t>
            </a:r>
            <a:r>
              <a:rPr lang="en-US" altLang="zh-CN"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FC39829-9DEF-FD4D-9824-BA4826969C29}" type="slidenum">
              <a:rPr lang="en-AU" smtClean="0"/>
              <a:pPr>
                <a:defRPr/>
              </a:pPr>
              <a:t>16</a:t>
            </a:fld>
            <a:endParaRPr lang="en-AU"/>
          </a:p>
        </p:txBody>
      </p:sp>
    </p:spTree>
    <p:extLst>
      <p:ext uri="{BB962C8B-B14F-4D97-AF65-F5344CB8AC3E}">
        <p14:creationId xmlns:p14="http://schemas.microsoft.com/office/powerpoint/2010/main" val="1083669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4CF0AA2-916D-D340-803E-C824F9B0B80B}" type="slidenum">
              <a:rPr lang="en-AU">
                <a:latin typeface="Arial" pitchFamily="1" charset="0"/>
              </a:rPr>
              <a:pPr/>
              <a:t>17</a:t>
            </a:fld>
            <a:endParaRPr lang="en-AU">
              <a:latin typeface="Arial" pitchFamily="1"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contrast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where the intermediaries are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running the attacker’s programs, reflector and amplifier attacks use network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functioning normally. The attacker sends a network packet with a spoofed source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address to a service running on some network server. The server responds to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sending it to the spoofed source address that belongs to the actual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target. If the attacker sends a number of requests to a number of servers, all with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same spoofed source address, the resulting flood of responses can overwhelm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target’s network link. The fact that normal server systems are being used as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their handling of the packets is entirely conventional, means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attacks can be easier to deploy and harder to trace back to the actual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basic variants of this type of attack: the simple reflection attack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amplification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reflection attack  is a direct implementation of this type of attack.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sends packets to a known service on the intermediary with a spoofed source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actual target system. When the intermediary responds, the response is sent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target. Effectively this reflects the attack off the intermediary, which is termed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reflector, and is why this is called a reflection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Ideally the attacker would like to use a service that created a larger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than the original request. This allows the attacker to convert a lower volume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stream of packets from the originating system into a higher volume of packet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intermediary directed at the target. Common UDP services are often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this purpose. Originally the echo service was a favored choice, although it does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not create a larger response packet. However, any generally accessible UDP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used for this type of attack.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chargen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DNS, SNMP, or ISAKMP6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have all been exploited in this manner, in part because they can be made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generate larger response packets directed at the target.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intermediary systems are often chosen to be high-capacity network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routers with very good network connections. This means they can generate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volumes of traffic if necessary, and if not, the attack traffic can be obscured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normal high volumes of traffic flowing through them. If the attacker spreads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over a number of intermediaries in a cyclic manner, then the attack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flow may well not be easily distinguished from the other traffic flowing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This, combined with the use of spoofed source addresses, greatly increases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difficulty of any attempt to trace the packet flows back to the attacker’s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variant of reflection attack uses TCP SYN packets and exploits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 three-way handshake used to establish a TCP connection. The attacker sends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number of SYN packets with spoofed source addresses to the chosen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turn the intermediaries respond with a SYN-ACK packet to the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 which is actually the target system. The attacker uses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 number of intermediaries. The aim is to generate high enough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packets to flood the link to the target system. The target system will respond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RST packet for any that get through, but by then the attack has already succeeded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overwhelming the target’s network link.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variant is a flooding attack that differs from the SYN spoofing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we discussed earlier in this chapter. The goal is to flood the network link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target, not to exhaust its network handling resources. Indeed,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usually take care to limit the volume of traffic to any particular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that it is not overwhelmed by, or even notices, this traffic. This is both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its continued correct functioning is an essential component of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is limiting the chance of the attacker’s actions being detected. The 2002 attack on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was of this form. It used connection requests to the BGP routing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core routers as the primary intermediaries. These generated sufficient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traffic to completely block normal access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However,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discovered,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once this traffic was blocked, a range of other services, on other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were also being used. GRC noted in its report on this attack that “you</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know you’re in trouble when packet floods are competing to flood you.”</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generally accessible TCP service can be used in this type of attack.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large number of servers available on the Internet, including many well-known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with very high capacity network links, there are many possible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can be used. What makes this attack even more effective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individual TCP connection requests are indistinguishable from normal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directed to the server. It is only if they are running some form of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system that detects the large numbers of failed connection requests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that this attack might be detected and possibly blocked. If the attacker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a number of intermediaries, then it is very likely that even if some detect and</a:t>
            </a:r>
          </a:p>
          <a:p>
            <a:pPr lvl="1">
              <a:spcBef>
                <a:spcPts val="176"/>
              </a:spcBef>
              <a:spcAft>
                <a:spcPts val="1200"/>
              </a:spcAft>
              <a:buSzPct val="70000"/>
              <a:buFont typeface="Wingdings" pitchFamily="2" charset="2"/>
              <a:buChar char=""/>
              <a:defRPr/>
            </a:pP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block the attack, many others will not, and the attack will still succeed. </a:t>
            </a:r>
            <a:br>
              <a:rPr lang="en-US" altLang="zh-CN" sz="1800" dirty="0"/>
            </a:br>
            <a:br>
              <a:rPr lang="en-US" altLang="zh-CN" sz="2000" dirty="0"/>
            </a:br>
            <a:endParaRPr lang="en-US" altLang="zh-CN" sz="2000" dirty="0"/>
          </a:p>
          <a:p>
            <a:pPr eaLnBrk="1" fontAlgn="auto" hangingPunct="1">
              <a:spcBef>
                <a:spcPts val="176"/>
              </a:spcBef>
              <a:spcAft>
                <a:spcPts val="1200"/>
              </a:spcAft>
              <a:buSzPct val="70000"/>
              <a:buFont typeface="Wingdings" pitchFamily="2" charset="2"/>
              <a:buChar char=""/>
              <a:defRPr/>
            </a:pPr>
            <a:r>
              <a:rPr lang="en-US" altLang="zh-CN" sz="2800" dirty="0"/>
              <a:t>The basic defense against these attacks is blocking spoofed-source packets</a:t>
            </a:r>
          </a:p>
          <a:p>
            <a:pPr eaLnBrk="1" fontAlgn="auto" hangingPunct="1">
              <a:spcAft>
                <a:spcPts val="0"/>
              </a:spcAft>
              <a:buFont typeface="Wingdings" pitchFamily="2" charset="2"/>
              <a:buChar char=""/>
              <a:defRPr/>
            </a:pPr>
            <a:endParaRPr lang="en-US" altLang="zh-CN" sz="1200" kern="1200" dirty="0">
              <a:solidFill>
                <a:schemeClr val="tx1"/>
              </a:solidFill>
              <a:latin typeface="Arial" pitchFamily="-110" charset="0"/>
              <a:ea typeface="ＭＳ Ｐゴシック" pitchFamily="-110" charset="-128"/>
              <a:cs typeface="ＭＳ Ｐゴシック" pitchFamily="-110" charset="-128"/>
            </a:endParaRP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08594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CC063B-E955-F54D-8C58-187C953DB97B}" type="slidenum">
              <a:rPr lang="en-AU">
                <a:latin typeface="Arial" pitchFamily="1" charset="0"/>
              </a:rPr>
              <a:pPr/>
              <a:t>18</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operation.7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rulesets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129675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CEF1CAB-6C86-374B-B001-E68EB7DC73CF}" type="slidenum">
              <a:rPr lang="en-AU">
                <a:latin typeface="Arial" pitchFamily="1" charset="0"/>
              </a:rPr>
              <a:pPr/>
              <a:t>19</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Amplification attacks 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1" dirty="0" err="1">
                <a:latin typeface="Arial" pitchFamily="1" charset="0"/>
                <a:ea typeface="ＭＳ Ｐゴシック" pitchFamily="1" charset="-128"/>
                <a:cs typeface="ＭＳ Ｐゴシック" pitchFamily="1" charset="-128"/>
              </a:rPr>
              <a:t>DoS</a:t>
            </a:r>
            <a:r>
              <a:rPr lang="en-US" i="1" dirty="0">
                <a:latin typeface="Arial" pitchFamily="1" charset="0"/>
                <a:ea typeface="ＭＳ Ｐゴシック" pitchFamily="1" charset="-128"/>
                <a:cs typeface="ＭＳ Ｐゴシック" pitchFamily="1" charset="-128"/>
              </a:rPr>
              <a:t>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90031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A63CE31-1446-D74D-AAD4-67FA58C406FE}" type="slidenum">
              <a:rPr lang="en-AU">
                <a:latin typeface="Arial" pitchFamily="1" charset="0"/>
              </a:rPr>
              <a:pPr/>
              <a:t>20</a:t>
            </a:fld>
            <a:endParaRPr lang="en-AU">
              <a:latin typeface="Arial"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5358, can restrict some variants of this attack. </a:t>
            </a:r>
            <a:r>
              <a:rPr lang="en-US" altLang="zh-CN" sz="1200" dirty="0">
                <a:latin typeface="Arial" pitchFamily="1" charset="0"/>
                <a:ea typeface="ＭＳ Ｐゴシック" pitchFamily="1" charset="-128"/>
                <a:cs typeface="ＭＳ Ｐゴシック" pitchFamily="1" charset="-128"/>
              </a:rPr>
              <a:t>By targeting servers that support the extended DNS protocol, significantly greater amplification can be achieved than with the classic DNS protocol.</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61603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1D6A4A4-889B-2141-87D8-037A9ABFAF66}" type="slidenum">
              <a:rPr lang="en-AU">
                <a:latin typeface="Arial" pitchFamily="1" charset="0"/>
              </a:rPr>
              <a:pPr/>
              <a:t>21</a:t>
            </a:fld>
            <a:endParaRPr lang="en-AU">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a:latin typeface="Arial" pitchFamily="1" charset="0"/>
                <a:ea typeface="ＭＳ Ｐゴシック" pitchFamily="1" charset="-128"/>
                <a:cs typeface="ＭＳ Ｐゴシック" pitchFamily="1" charset="-128"/>
              </a:rPr>
              <a:t>being the target of a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It is important to recognize that</a:t>
            </a:r>
          </a:p>
          <a:p>
            <a:r>
              <a:rPr lang="en-US" b="0" dirty="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a:latin typeface="Arial" pitchFamily="1" charset="0"/>
                <a:ea typeface="ＭＳ Ｐゴシック" pitchFamily="1" charset="-128"/>
                <a:cs typeface="ＭＳ Ｐゴシック" pitchFamily="1" charset="-128"/>
              </a:rPr>
              <a:t>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a:t>
            </a:r>
          </a:p>
          <a:p>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a:latin typeface="Arial" pitchFamily="1" charset="0"/>
                <a:ea typeface="ＭＳ Ｐゴシック" pitchFamily="1" charset="-128"/>
                <a:cs typeface="ＭＳ Ｐゴシック" pitchFamily="1" charset="-128"/>
              </a:rPr>
              <a:t>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 [PENG07,</a:t>
            </a:r>
          </a:p>
          <a:p>
            <a:r>
              <a:rPr lang="en-US" b="0" dirty="0">
                <a:latin typeface="Arial" pitchFamily="1" charset="0"/>
                <a:ea typeface="ＭＳ Ｐゴシック" pitchFamily="1" charset="-128"/>
                <a:cs typeface="ＭＳ Ｐゴシック" pitchFamily="1" charset="-128"/>
              </a:rPr>
              <a:t>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prevention and preemption (before the attack): These mechanisms</a:t>
            </a:r>
          </a:p>
          <a:p>
            <a:r>
              <a:rPr lang="en-US" b="0" dirty="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a:latin typeface="Arial" pitchFamily="1" charset="0"/>
                <a:ea typeface="ＭＳ Ｐゴシック" pitchFamily="1" charset="-128"/>
                <a:cs typeface="ＭＳ Ｐゴシック" pitchFamily="1" charset="-128"/>
              </a:rPr>
              <a:t>clients. Techniques include enforcing policies for resource consumption</a:t>
            </a:r>
          </a:p>
          <a:p>
            <a:r>
              <a:rPr lang="en-US" b="0" dirty="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a:latin typeface="Arial" pitchFamily="1" charset="0"/>
                <a:ea typeface="ＭＳ Ｐゴシック" pitchFamily="1" charset="-128"/>
                <a:cs typeface="ＭＳ Ｐゴシック" pitchFamily="1" charset="-128"/>
              </a:rPr>
              <a:t>mechanisms modify systems and protocols on the Internet to reduce the</a:t>
            </a:r>
          </a:p>
          <a:p>
            <a:r>
              <a:rPr lang="en-US" b="0" dirty="0">
                <a:latin typeface="Arial" pitchFamily="1" charset="0"/>
                <a:ea typeface="ＭＳ Ｐゴシック" pitchFamily="1" charset="-128"/>
                <a:cs typeface="ＭＳ Ｐゴシック" pitchFamily="1" charset="-128"/>
              </a:rPr>
              <a:t>possibility of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detection and filtering (during the attack): These mechanisms attempt</a:t>
            </a:r>
          </a:p>
          <a:p>
            <a:r>
              <a:rPr lang="en-US" b="0" dirty="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a:latin typeface="Arial" pitchFamily="1" charset="0"/>
                <a:ea typeface="ＭＳ Ｐゴシック" pitchFamily="1" charset="-128"/>
                <a:cs typeface="ＭＳ Ｐゴシック" pitchFamily="1" charset="-128"/>
              </a:rPr>
              <a:t>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source </a:t>
            </a:r>
            <a:r>
              <a:rPr lang="en-US" b="0" dirty="0" err="1">
                <a:latin typeface="Arial" pitchFamily="1" charset="0"/>
                <a:ea typeface="ＭＳ Ｐゴシック" pitchFamily="1" charset="-128"/>
                <a:cs typeface="ＭＳ Ｐゴシック" pitchFamily="1" charset="-128"/>
              </a:rPr>
              <a:t>traceback</a:t>
            </a:r>
            <a:r>
              <a:rPr lang="en-US" b="0" dirty="0">
                <a:latin typeface="Arial" pitchFamily="1" charset="0"/>
                <a:ea typeface="ＭＳ Ｐゴシック" pitchFamily="1" charset="-128"/>
                <a:cs typeface="ＭＳ Ｐゴシック" pitchFamily="1" charset="-128"/>
              </a:rPr>
              <a:t> and identification (during and after the attack): This</a:t>
            </a:r>
          </a:p>
          <a:p>
            <a:r>
              <a:rPr lang="en-US" b="0" dirty="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a:latin typeface="Arial" pitchFamily="1" charset="0"/>
                <a:ea typeface="ＭＳ Ｐゴシック" pitchFamily="1" charset="-128"/>
                <a:cs typeface="ＭＳ Ｐゴシック" pitchFamily="1" charset="-128"/>
              </a:rPr>
              <a:t>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Attack reaction (after the attack): This is an attempt to eliminate or curtail the</a:t>
            </a:r>
          </a:p>
          <a:p>
            <a:r>
              <a:rPr lang="en-US" b="0" dirty="0">
                <a:latin typeface="Arial" pitchFamily="1" charset="0"/>
                <a:ea typeface="ＭＳ Ｐゴシック" pitchFamily="1" charset="-128"/>
                <a:cs typeface="ＭＳ Ｐゴシック" pitchFamily="1" charset="-128"/>
              </a:rPr>
              <a:t>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a:latin typeface="Arial" pitchFamily="1" charset="0"/>
                <a:ea typeface="ＭＳ Ｐゴシック" pitchFamily="1" charset="-128"/>
                <a:cs typeface="ＭＳ Ｐゴシック" pitchFamily="1" charset="-128"/>
              </a:rPr>
              <a:t>remaining three in Section 7.7 .</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3276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EF2FFC2-87E4-BF43-886D-AAFE1DDA4A3F}" type="slidenum">
              <a:rPr lang="en-AU">
                <a:latin typeface="Arial" pitchFamily="1" charset="0"/>
              </a:rPr>
              <a:pPr/>
              <a:t>2</a:t>
            </a:fld>
            <a:endParaRPr lang="en-AU">
              <a:latin typeface="Arial" pitchFamily="1"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Denial of service is a form of attack on the availability of some service. In the context</a:t>
            </a:r>
          </a:p>
          <a:p>
            <a:r>
              <a:rPr lang="en-US" b="0" dirty="0">
                <a:latin typeface="Arial" pitchFamily="1" charset="0"/>
                <a:ea typeface="ＭＳ Ｐゴシック" pitchFamily="1" charset="-128"/>
                <a:cs typeface="ＭＳ Ｐゴシック" pitchFamily="1" charset="-128"/>
              </a:rPr>
              <a:t>of computer and communications security, the focus is generally on network</a:t>
            </a:r>
          </a:p>
          <a:p>
            <a:r>
              <a:rPr lang="en-US" b="0" dirty="0">
                <a:latin typeface="Arial" pitchFamily="1" charset="0"/>
                <a:ea typeface="ＭＳ Ｐゴシック" pitchFamily="1" charset="-128"/>
                <a:cs typeface="ＭＳ Ｐゴシック" pitchFamily="1" charset="-128"/>
              </a:rPr>
              <a:t>services that are attacked over their network connection. We distinguish this form</a:t>
            </a:r>
          </a:p>
          <a:p>
            <a:r>
              <a:rPr lang="en-US" b="0" dirty="0">
                <a:latin typeface="Arial" pitchFamily="1" charset="0"/>
                <a:ea typeface="ＭＳ Ｐゴシック" pitchFamily="1" charset="-128"/>
                <a:cs typeface="ＭＳ Ｐゴシック" pitchFamily="1" charset="-128"/>
              </a:rPr>
              <a:t>of attack on availability from other attacks, such as the classic acts of god, that</a:t>
            </a:r>
          </a:p>
          <a:p>
            <a:r>
              <a:rPr lang="en-US" b="0" dirty="0">
                <a:latin typeface="Arial" pitchFamily="1" charset="0"/>
                <a:ea typeface="ＭＳ Ｐゴシック" pitchFamily="1" charset="-128"/>
                <a:cs typeface="ＭＳ Ｐゴシック" pitchFamily="1" charset="-128"/>
              </a:rPr>
              <a:t>cause damage or destruction of IT infrastructure and consequent loss of service.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 NIST Computer Security Incident Handling Guide [SCAR08] defines</a:t>
            </a:r>
          </a:p>
          <a:p>
            <a:r>
              <a:rPr lang="en-US" b="0" dirty="0">
                <a:latin typeface="Arial" pitchFamily="1" charset="0"/>
                <a:ea typeface="ＭＳ Ｐゴシック" pitchFamily="1" charset="-128"/>
                <a:cs typeface="ＭＳ Ｐゴシック" pitchFamily="1" charset="-128"/>
              </a:rPr>
              <a:t>denial-of-service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 as follows: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 denial of service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is an action that prevents or impairs the authorized</a:t>
            </a:r>
          </a:p>
          <a:p>
            <a:r>
              <a:rPr lang="en-US" b="0" dirty="0">
                <a:latin typeface="Arial" pitchFamily="1" charset="0"/>
                <a:ea typeface="ＭＳ Ｐゴシック" pitchFamily="1" charset="-128"/>
                <a:cs typeface="ＭＳ Ｐゴシック" pitchFamily="1" charset="-128"/>
              </a:rPr>
              <a:t>use of networks, systems, or applications by exhausting resources such as central</a:t>
            </a:r>
          </a:p>
          <a:p>
            <a:r>
              <a:rPr lang="en-US" b="0" dirty="0">
                <a:latin typeface="Arial" pitchFamily="1" charset="0"/>
                <a:ea typeface="ＭＳ Ｐゴシック" pitchFamily="1" charset="-128"/>
                <a:cs typeface="ＭＳ Ｐゴシック" pitchFamily="1" charset="-128"/>
              </a:rPr>
              <a:t>processing units (CPU), memory, bandwidth, and disk space.</a:t>
            </a:r>
            <a:endParaRPr lang="en-US" b="0"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256664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5A987-58C5-BC4B-8924-406684A0A6AA}" type="slidenum">
              <a:rPr lang="en-AU">
                <a:latin typeface="Arial" pitchFamily="1" charset="0"/>
              </a:rPr>
              <a:pPr/>
              <a:t>22</a:t>
            </a:fld>
            <a:endParaRPr lang="en-AU">
              <a:latin typeface="Arial"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critical component of many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is the use of spoofed source</a:t>
            </a:r>
          </a:p>
          <a:p>
            <a:r>
              <a:rPr lang="en-US" dirty="0">
                <a:latin typeface="Arial" pitchFamily="1" charset="0"/>
                <a:ea typeface="ＭＳ Ｐゴシック" pitchFamily="1" charset="-128"/>
                <a:cs typeface="ＭＳ Ｐゴシック" pitchFamily="1" charset="-128"/>
              </a:rPr>
              <a:t>addresses. These either obscure the originating system of direct and distributed </a:t>
            </a:r>
            <a:r>
              <a:rPr lang="en-US" dirty="0" err="1">
                <a:latin typeface="Arial" pitchFamily="1" charset="0"/>
                <a:ea typeface="ＭＳ Ｐゴシック" pitchFamily="1" charset="-128"/>
                <a:cs typeface="ＭＳ Ｐゴシック" pitchFamily="1" charset="-128"/>
              </a:rPr>
              <a:t>DoS</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attacks or are used to direct reflected or amplified traffic to the target system. Hence</a:t>
            </a:r>
          </a:p>
          <a:p>
            <a:r>
              <a:rPr lang="en-US" dirty="0">
                <a:latin typeface="Arial" pitchFamily="1" charset="0"/>
                <a:ea typeface="ＭＳ Ｐゴシック" pitchFamily="1" charset="-128"/>
                <a:cs typeface="ＭＳ Ｐゴシック" pitchFamily="1" charset="-128"/>
              </a:rPr>
              <a:t>one of the fundamental, and longest standing, recommendations for defense against</a:t>
            </a:r>
          </a:p>
          <a:p>
            <a:r>
              <a:rPr lang="en-US" dirty="0">
                <a:latin typeface="Arial" pitchFamily="1" charset="0"/>
                <a:ea typeface="ＭＳ Ｐゴシック" pitchFamily="1" charset="-128"/>
                <a:cs typeface="ＭＳ Ｐゴシック" pitchFamily="1" charset="-128"/>
              </a:rPr>
              <a:t>these attacks is to limit the ability of systems to send packets with spoofed source</a:t>
            </a:r>
          </a:p>
          <a:p>
            <a:r>
              <a:rPr lang="en-US" dirty="0">
                <a:latin typeface="Arial" pitchFamily="1" charset="0"/>
                <a:ea typeface="ＭＳ Ｐゴシック" pitchFamily="1" charset="-128"/>
                <a:cs typeface="ＭＳ Ｐゴシック" pitchFamily="1" charset="-128"/>
              </a:rPr>
              <a:t>addresses. RFC 2827, </a:t>
            </a:r>
            <a:r>
              <a:rPr lang="en-US" i="1" dirty="0">
                <a:latin typeface="Arial" pitchFamily="1" charset="0"/>
                <a:ea typeface="ＭＳ Ｐゴシック" pitchFamily="1" charset="-128"/>
                <a:cs typeface="ＭＳ Ｐゴシック" pitchFamily="1" charset="-128"/>
              </a:rPr>
              <a:t>Network Ingress Filtering: Defeating Denial-of-service attacks</a:t>
            </a:r>
          </a:p>
          <a:p>
            <a:r>
              <a:rPr lang="en-US" i="1" dirty="0">
                <a:latin typeface="Arial" pitchFamily="1" charset="0"/>
                <a:ea typeface="ＭＳ Ｐゴシック" pitchFamily="1" charset="-128"/>
                <a:cs typeface="ＭＳ Ｐゴシック" pitchFamily="1" charset="-128"/>
              </a:rPr>
              <a:t>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a:t>
            </a:r>
          </a:p>
          <a:p>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a:t>
            </a:r>
          </a:p>
          <a:p>
            <a:r>
              <a:rPr lang="en-US" dirty="0">
                <a:latin typeface="Arial" pitchFamily="1" charset="0"/>
                <a:ea typeface="ＭＳ Ｐゴシック" pitchFamily="1" charset="-128"/>
                <a:cs typeface="ＭＳ Ｐゴシック" pitchFamily="1" charset="-128"/>
              </a:rPr>
              <a:t>or gateways knowing the valid address ranges of incoming packets. Typically this is</a:t>
            </a:r>
          </a:p>
          <a:p>
            <a:r>
              <a:rPr lang="en-US" dirty="0">
                <a:latin typeface="Arial" pitchFamily="1" charset="0"/>
                <a:ea typeface="ＭＳ Ｐゴシック" pitchFamily="1" charset="-128"/>
                <a:cs typeface="ＭＳ Ｐゴシック" pitchFamily="1" charset="-128"/>
              </a:rPr>
              <a:t>the ISP providing the network connection for an organization or home user. An ISP</a:t>
            </a:r>
          </a:p>
          <a:p>
            <a:r>
              <a:rPr lang="en-US" dirty="0">
                <a:latin typeface="Arial" pitchFamily="1" charset="0"/>
                <a:ea typeface="ＭＳ Ｐゴシック" pitchFamily="1" charset="-128"/>
                <a:cs typeface="ＭＳ Ｐゴシック" pitchFamily="1" charset="-128"/>
              </a:rPr>
              <a:t>knows which addresses are allocated to all its customers and hence is best placed to</a:t>
            </a:r>
          </a:p>
          <a:p>
            <a:r>
              <a:rPr lang="en-US" dirty="0">
                <a:latin typeface="Arial" pitchFamily="1" charset="0"/>
                <a:ea typeface="ＭＳ Ｐゴシック" pitchFamily="1" charset="-128"/>
                <a:cs typeface="ＭＳ Ｐゴシック" pitchFamily="1" charset="-128"/>
              </a:rPr>
              <a:t>ensure that valid source addresses are used in all packets from its customers. This</a:t>
            </a:r>
          </a:p>
          <a:p>
            <a:r>
              <a:rPr lang="en-US" dirty="0">
                <a:latin typeface="Arial" pitchFamily="1" charset="0"/>
                <a:ea typeface="ＭＳ Ｐゴシック" pitchFamily="1" charset="-128"/>
                <a:cs typeface="ＭＳ Ｐゴシック" pitchFamily="1" charset="-128"/>
              </a:rPr>
              <a:t>type of filtering can be implemented using explicit access control rules in a router to</a:t>
            </a:r>
          </a:p>
          <a:p>
            <a:r>
              <a:rPr lang="en-US" dirty="0">
                <a:latin typeface="Arial" pitchFamily="1" charset="0"/>
                <a:ea typeface="ＭＳ Ｐゴシック" pitchFamily="1" charset="-128"/>
                <a:cs typeface="ＭＳ Ｐゴシック" pitchFamily="1" charset="-128"/>
              </a:rPr>
              <a:t>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a:t>
            </a:r>
          </a:p>
          <a:p>
            <a:r>
              <a:rPr lang="en-US" dirty="0">
                <a:latin typeface="Arial" pitchFamily="1" charset="0"/>
                <a:ea typeface="ＭＳ Ｐゴシック" pitchFamily="1" charset="-128"/>
                <a:cs typeface="ＭＳ Ｐゴシック" pitchFamily="1" charset="-128"/>
              </a:rPr>
              <a:t>address is the one being used by the current packet. For example, this may be done</a:t>
            </a:r>
          </a:p>
          <a:p>
            <a:r>
              <a:rPr lang="en-US" dirty="0">
                <a:latin typeface="Arial" pitchFamily="1" charset="0"/>
                <a:ea typeface="ＭＳ Ｐゴシック" pitchFamily="1" charset="-128"/>
                <a:cs typeface="ＭＳ Ｐゴシック" pitchFamily="1" charset="-128"/>
              </a:rPr>
              <a:t>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a:t>
            </a:r>
          </a:p>
          <a:p>
            <a:r>
              <a:rPr lang="en-US" dirty="0">
                <a:latin typeface="Arial" pitchFamily="1" charset="0"/>
                <a:ea typeface="ＭＳ Ｐゴシック" pitchFamily="1" charset="-128"/>
                <a:cs typeface="ＭＳ Ｐゴシック" pitchFamily="1" charset="-128"/>
              </a:rPr>
              <a:t>approach may not be possible for some ISPs that use a complex, redundant routing</a:t>
            </a:r>
          </a:p>
          <a:p>
            <a:r>
              <a:rPr lang="en-US" dirty="0">
                <a:latin typeface="Arial" pitchFamily="1" charset="0"/>
                <a:ea typeface="ＭＳ Ｐゴシック" pitchFamily="1" charset="-128"/>
                <a:cs typeface="ＭＳ Ｐゴシック" pitchFamily="1" charset="-128"/>
              </a:rPr>
              <a:t>infrastructure. Implementing some form of such a filter ensures that the ISP’s</a:t>
            </a:r>
          </a:p>
          <a:p>
            <a:r>
              <a:rPr lang="en-US" dirty="0">
                <a:latin typeface="Arial" pitchFamily="1" charset="0"/>
                <a:ea typeface="ＭＳ Ｐゴシック" pitchFamily="1" charset="-128"/>
                <a:cs typeface="ＭＳ Ｐゴシック" pitchFamily="1" charset="-128"/>
              </a:rPr>
              <a:t>customers cannot be the source of spoofed packets. Regrettably, despite this being</a:t>
            </a:r>
          </a:p>
          <a:p>
            <a:r>
              <a:rPr lang="en-US" dirty="0">
                <a:latin typeface="Arial" pitchFamily="1" charset="0"/>
                <a:ea typeface="ＭＳ Ｐゴシック" pitchFamily="1" charset="-128"/>
                <a:cs typeface="ＭＳ Ｐゴシック" pitchFamily="1" charset="-128"/>
              </a:rPr>
              <a:t>a well-known recommendation, many ISPs still do not perform this type of filtering.</a:t>
            </a:r>
          </a:p>
          <a:p>
            <a:r>
              <a:rPr lang="en-US" dirty="0">
                <a:latin typeface="Arial" pitchFamily="1" charset="0"/>
                <a:ea typeface="ＭＳ Ｐゴシック" pitchFamily="1" charset="-128"/>
                <a:cs typeface="ＭＳ Ｐゴシック" pitchFamily="1" charset="-128"/>
              </a:rPr>
              <a:t>In particular, those with large numbers of broadband-connected home users are of</a:t>
            </a:r>
          </a:p>
          <a:p>
            <a:r>
              <a:rPr lang="en-US" dirty="0">
                <a:latin typeface="Arial" pitchFamily="1" charset="0"/>
                <a:ea typeface="ＭＳ Ｐゴシック" pitchFamily="1" charset="-128"/>
                <a:cs typeface="ＭＳ Ｐゴシック" pitchFamily="1" charset="-128"/>
              </a:rPr>
              <a:t>major concern. Such systems are often targeted for attack as they are often less well</a:t>
            </a:r>
          </a:p>
          <a:p>
            <a:r>
              <a:rPr lang="en-US" dirty="0">
                <a:latin typeface="Arial" pitchFamily="1" charset="0"/>
                <a:ea typeface="ＭＳ Ｐゴシック" pitchFamily="1" charset="-128"/>
                <a:cs typeface="ＭＳ Ｐゴシック" pitchFamily="1" charset="-128"/>
              </a:rPr>
              <a:t>secured than corporate systems. Once compromised, they are then used as intermediaries</a:t>
            </a:r>
          </a:p>
          <a:p>
            <a:r>
              <a:rPr lang="en-US" dirty="0">
                <a:latin typeface="Arial" pitchFamily="1" charset="0"/>
                <a:ea typeface="ＭＳ Ｐゴシック" pitchFamily="1" charset="-128"/>
                <a:cs typeface="ＭＳ Ｐゴシック" pitchFamily="1" charset="-128"/>
              </a:rPr>
              <a:t>in other attacks, such as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By not implementing </a:t>
            </a:r>
            <a:r>
              <a:rPr lang="en-US" dirty="0" err="1">
                <a:latin typeface="Arial" pitchFamily="1" charset="0"/>
                <a:ea typeface="ＭＳ Ｐゴシック" pitchFamily="1" charset="-128"/>
                <a:cs typeface="ＭＳ Ｐゴシック" pitchFamily="1" charset="-128"/>
              </a:rPr>
              <a:t>antispoofing</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filters, ISPs are clearly contributing to this problem. One argument often advanced</a:t>
            </a:r>
          </a:p>
          <a:p>
            <a:r>
              <a:rPr lang="en-US" dirty="0">
                <a:latin typeface="Arial" pitchFamily="1" charset="0"/>
                <a:ea typeface="ＭＳ Ｐゴシック" pitchFamily="1" charset="-128"/>
                <a:cs typeface="ＭＳ Ｐゴシック" pitchFamily="1" charset="-128"/>
              </a:rPr>
              <a:t>for not doing so is the performance impact on their routers. While filtering does</a:t>
            </a:r>
          </a:p>
          <a:p>
            <a:r>
              <a:rPr lang="en-US" dirty="0">
                <a:latin typeface="Arial" pitchFamily="1" charset="0"/>
                <a:ea typeface="ＭＳ Ｐゴシック" pitchFamily="1" charset="-128"/>
                <a:cs typeface="ＭＳ Ｐゴシック" pitchFamily="1" charset="-128"/>
              </a:rPr>
              <a:t>incur a small penalty, so does having to process volumes of attack traffic. Given</a:t>
            </a:r>
          </a:p>
          <a:p>
            <a:r>
              <a:rPr lang="en-US" dirty="0">
                <a:latin typeface="Arial" pitchFamily="1" charset="0"/>
                <a:ea typeface="ＭＳ Ｐゴシック" pitchFamily="1" charset="-128"/>
                <a:cs typeface="ＭＳ Ｐゴシック" pitchFamily="1" charset="-128"/>
              </a:rPr>
              <a:t>the high prevalence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there is simply no justification for any ISP or</a:t>
            </a:r>
          </a:p>
          <a:p>
            <a:r>
              <a:rPr lang="en-US" dirty="0">
                <a:latin typeface="Arial" pitchFamily="1" charset="0"/>
                <a:ea typeface="ＭＳ Ｐゴシック" pitchFamily="1" charset="-128"/>
                <a:cs typeface="ＭＳ Ｐゴシック" pitchFamily="1" charset="-128"/>
              </a:rPr>
              <a:t>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a:t>
            </a:r>
          </a:p>
          <a:p>
            <a:r>
              <a:rPr lang="en-US" dirty="0">
                <a:latin typeface="Arial" pitchFamily="1" charset="0"/>
                <a:ea typeface="ＭＳ Ｐゴシック" pitchFamily="1" charset="-128"/>
                <a:cs typeface="ＭＳ Ｐゴシック" pitchFamily="1" charset="-128"/>
              </a:rPr>
              <a:t>cloud, not at a target organization’s boundary router, since this is usually located</a:t>
            </a:r>
          </a:p>
          <a:p>
            <a:r>
              <a:rPr lang="en-US" dirty="0">
                <a:latin typeface="Arial" pitchFamily="1" charset="0"/>
                <a:ea typeface="ＭＳ Ｐゴシック" pitchFamily="1" charset="-128"/>
                <a:cs typeface="ＭＳ Ｐゴシック" pitchFamily="1" charset="-128"/>
              </a:rPr>
              <a:t>after the resource being attacked. The filters must be applied to traffic before it</a:t>
            </a:r>
          </a:p>
          <a:p>
            <a:r>
              <a:rPr lang="en-US" dirty="0">
                <a:latin typeface="Arial" pitchFamily="1" charset="0"/>
                <a:ea typeface="ＭＳ Ｐゴシック" pitchFamily="1" charset="-128"/>
                <a:cs typeface="ＭＳ Ｐゴシック" pitchFamily="1" charset="-128"/>
              </a:rPr>
              <a:t>leaves the ISP’s network, or even at the point of entry to their network. While it is</a:t>
            </a:r>
          </a:p>
          <a:p>
            <a:r>
              <a:rPr lang="en-US" dirty="0">
                <a:latin typeface="Arial" pitchFamily="1" charset="0"/>
                <a:ea typeface="ＭＳ Ｐゴシック" pitchFamily="1" charset="-128"/>
                <a:cs typeface="ＭＳ Ｐゴシック" pitchFamily="1" charset="-128"/>
              </a:rPr>
              <a:t>not possible, in general, to identify packets with spoofed source addresses, the use</a:t>
            </a:r>
          </a:p>
          <a:p>
            <a:r>
              <a:rPr lang="en-US" dirty="0">
                <a:latin typeface="Arial" pitchFamily="1" charset="0"/>
                <a:ea typeface="ＭＳ Ｐゴシック" pitchFamily="1" charset="-128"/>
                <a:cs typeface="ＭＳ Ｐゴシック" pitchFamily="1" charset="-128"/>
              </a:rPr>
              <a:t>of a reverse path filter can help identify some such packets where the path from</a:t>
            </a:r>
          </a:p>
          <a:p>
            <a:r>
              <a:rPr lang="en-US" dirty="0">
                <a:latin typeface="Arial" pitchFamily="1" charset="0"/>
                <a:ea typeface="ＭＳ Ｐゴシック" pitchFamily="1" charset="-128"/>
                <a:cs typeface="ＭＳ Ｐゴシック" pitchFamily="1" charset="-128"/>
              </a:rPr>
              <a:t>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a:t>
            </a:r>
          </a:p>
          <a:p>
            <a:r>
              <a:rPr lang="en-US" dirty="0">
                <a:latin typeface="Arial" pitchFamily="1" charset="0"/>
                <a:ea typeface="ＭＳ Ｐゴシック" pitchFamily="1" charset="-128"/>
                <a:cs typeface="ＭＳ Ｐゴシック" pitchFamily="1" charset="-128"/>
              </a:rPr>
              <a:t>diagnostic services, can be throttled by imposing limits on the rate at which these</a:t>
            </a:r>
          </a:p>
          <a:p>
            <a:r>
              <a:rPr lang="en-US" dirty="0">
                <a:latin typeface="Arial" pitchFamily="1" charset="0"/>
                <a:ea typeface="ＭＳ Ｐゴシック" pitchFamily="1" charset="-128"/>
                <a:cs typeface="ＭＳ Ｐゴシック" pitchFamily="1" charset="-128"/>
              </a:rPr>
              <a:t>packets will be accepted. In normal network operation, these should comprise a</a:t>
            </a:r>
          </a:p>
          <a:p>
            <a:r>
              <a:rPr lang="en-US" dirty="0">
                <a:latin typeface="Arial" pitchFamily="1" charset="0"/>
                <a:ea typeface="ＭＳ Ｐゴシック" pitchFamily="1" charset="-128"/>
                <a:cs typeface="ＭＳ Ｐゴシック" pitchFamily="1" charset="-128"/>
              </a:rPr>
              <a:t>relatively small fraction of the overall volume of network traffic. Many routers,</a:t>
            </a:r>
          </a:p>
          <a:p>
            <a:r>
              <a:rPr lang="en-US" dirty="0">
                <a:latin typeface="Arial" pitchFamily="1" charset="0"/>
                <a:ea typeface="ＭＳ Ｐゴシック" pitchFamily="1" charset="-128"/>
                <a:cs typeface="ＭＳ Ｐゴシック" pitchFamily="1" charset="-128"/>
              </a:rPr>
              <a:t>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a:t>
            </a:r>
          </a:p>
          <a:p>
            <a:r>
              <a:rPr lang="en-US" dirty="0">
                <a:latin typeface="Arial" pitchFamily="1" charset="0"/>
                <a:ea typeface="ＭＳ Ｐゴシック" pitchFamily="1" charset="-128"/>
                <a:cs typeface="ＭＳ Ｐゴシック" pitchFamily="1" charset="-128"/>
              </a:rPr>
              <a:t>of packet floods using them, allowing other types of traffic to flow to the targeted</a:t>
            </a:r>
          </a:p>
          <a:p>
            <a:r>
              <a:rPr lang="en-US" dirty="0">
                <a:latin typeface="Arial" pitchFamily="1" charset="0"/>
                <a:ea typeface="ＭＳ Ｐゴシック" pitchFamily="1" charset="-128"/>
                <a:cs typeface="ＭＳ Ｐゴシック" pitchFamily="1" charset="-128"/>
              </a:rPr>
              <a:t>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a:t>
            </a:r>
          </a:p>
          <a:p>
            <a:r>
              <a:rPr lang="en-US" dirty="0">
                <a:latin typeface="Arial" pitchFamily="1" charset="0"/>
                <a:ea typeface="ＭＳ Ｐゴシック" pitchFamily="1" charset="-128"/>
                <a:cs typeface="ＭＳ Ｐゴシック" pitchFamily="1" charset="-128"/>
              </a:rPr>
              <a:t>modified version of the TCP connection handling code. Instead of saving the connection</a:t>
            </a:r>
          </a:p>
          <a:p>
            <a:r>
              <a:rPr lang="en-US" dirty="0">
                <a:latin typeface="Arial" pitchFamily="1" charset="0"/>
                <a:ea typeface="ＭＳ Ｐゴシック" pitchFamily="1" charset="-128"/>
                <a:cs typeface="ＭＳ Ｐゴシック" pitchFamily="1" charset="-128"/>
              </a:rPr>
              <a:t>details on the server, critical information about the requested connection</a:t>
            </a:r>
          </a:p>
          <a:p>
            <a:r>
              <a:rPr lang="en-US" dirty="0">
                <a:latin typeface="Arial" pitchFamily="1" charset="0"/>
                <a:ea typeface="ＭＳ Ｐゴシック" pitchFamily="1" charset="-128"/>
                <a:cs typeface="ＭＳ Ｐゴシック" pitchFamily="1" charset="-128"/>
              </a:rPr>
              <a:t>is cryptographically encoded in a cookie that is sent as the server’s initial sequence</a:t>
            </a:r>
          </a:p>
          <a:p>
            <a:r>
              <a:rPr lang="en-US" dirty="0">
                <a:latin typeface="Arial" pitchFamily="1" charset="0"/>
                <a:ea typeface="ＭＳ Ｐゴシック" pitchFamily="1" charset="-128"/>
                <a:cs typeface="ＭＳ Ｐゴシック" pitchFamily="1" charset="-128"/>
              </a:rPr>
              <a:t>number. This is sent in the SYN-ACK packet from the server back to the client.</a:t>
            </a:r>
          </a:p>
          <a:p>
            <a:r>
              <a:rPr lang="en-US" dirty="0">
                <a:latin typeface="Arial" pitchFamily="1" charset="0"/>
                <a:ea typeface="ＭＳ Ｐゴシック" pitchFamily="1" charset="-128"/>
                <a:cs typeface="ＭＳ Ｐゴシック" pitchFamily="1" charset="-128"/>
              </a:rPr>
              <a:t>When a legitimate client responds with an ACK packet containing the incremented</a:t>
            </a:r>
          </a:p>
          <a:p>
            <a:r>
              <a:rPr lang="en-US" dirty="0">
                <a:latin typeface="Arial" pitchFamily="1" charset="0"/>
                <a:ea typeface="ＭＳ Ｐゴシック" pitchFamily="1" charset="-128"/>
                <a:cs typeface="ＭＳ Ｐゴシック" pitchFamily="1" charset="-128"/>
              </a:rPr>
              <a:t>sequence number cookie, the server is then able to reconstruct the information</a:t>
            </a:r>
          </a:p>
          <a:p>
            <a:r>
              <a:rPr lang="en-US" dirty="0">
                <a:latin typeface="Arial" pitchFamily="1" charset="0"/>
                <a:ea typeface="ＭＳ Ｐゴシック" pitchFamily="1" charset="-128"/>
                <a:cs typeface="ＭＳ Ｐゴシック" pitchFamily="1" charset="-128"/>
              </a:rPr>
              <a:t>about the connection that it normally would have saved in the known TCP connections</a:t>
            </a:r>
          </a:p>
          <a:p>
            <a:r>
              <a:rPr lang="en-US" dirty="0">
                <a:latin typeface="Arial" pitchFamily="1" charset="0"/>
                <a:ea typeface="ＭＳ Ｐゴシック" pitchFamily="1" charset="-128"/>
                <a:cs typeface="ＭＳ Ｐゴシック" pitchFamily="1" charset="-128"/>
              </a:rPr>
              <a:t>table. Typically this technique is only used when the table overflows. It</a:t>
            </a:r>
          </a:p>
          <a:p>
            <a:r>
              <a:rPr lang="en-US" dirty="0">
                <a:latin typeface="Arial" pitchFamily="1" charset="0"/>
                <a:ea typeface="ＭＳ Ｐゴシック" pitchFamily="1" charset="-128"/>
                <a:cs typeface="ＭＳ Ｐゴシック" pitchFamily="1" charset="-128"/>
              </a:rPr>
              <a:t>has the advantage of not consuming any memory resources on the server until the</a:t>
            </a:r>
          </a:p>
          <a:p>
            <a:r>
              <a:rPr lang="en-US" dirty="0">
                <a:latin typeface="Arial" pitchFamily="1" charset="0"/>
                <a:ea typeface="ＭＳ Ｐゴシック" pitchFamily="1" charset="-128"/>
                <a:cs typeface="ＭＳ Ｐゴシック" pitchFamily="1" charset="-128"/>
              </a:rPr>
              <a:t>three-way TCP connection handshake is completed. The server then has greater</a:t>
            </a:r>
          </a:p>
          <a:p>
            <a:r>
              <a:rPr lang="en-US" dirty="0">
                <a:latin typeface="Arial" pitchFamily="1" charset="0"/>
                <a:ea typeface="ＭＳ Ｐゴシック" pitchFamily="1" charset="-128"/>
                <a:cs typeface="ＭＳ Ｐゴシック" pitchFamily="1" charset="-128"/>
              </a:rPr>
              <a:t>confidence that the source address does indeed correspond with a real client that is</a:t>
            </a:r>
          </a:p>
          <a:p>
            <a:r>
              <a:rPr lang="en-US" dirty="0">
                <a:latin typeface="Arial" pitchFamily="1" charset="0"/>
                <a:ea typeface="ＭＳ Ｐゴシック" pitchFamily="1" charset="-128"/>
                <a:cs typeface="ＭＳ Ｐゴシック" pitchFamily="1" charset="-128"/>
              </a:rPr>
              <a:t>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a:t>
            </a:r>
          </a:p>
          <a:p>
            <a:r>
              <a:rPr lang="en-US" dirty="0">
                <a:latin typeface="Arial" pitchFamily="1" charset="0"/>
                <a:ea typeface="ＭＳ Ｐゴシック" pitchFamily="1" charset="-128"/>
                <a:cs typeface="ＭＳ Ｐゴシック" pitchFamily="1" charset="-128"/>
              </a:rPr>
              <a:t>resources on the server to calculate the cookie. It also blocks the use of certain TCP</a:t>
            </a:r>
          </a:p>
          <a:p>
            <a:r>
              <a:rPr lang="en-US" dirty="0">
                <a:latin typeface="Arial" pitchFamily="1" charset="0"/>
                <a:ea typeface="ＭＳ Ｐゴシック" pitchFamily="1" charset="-128"/>
                <a:cs typeface="ＭＳ Ｐゴシック" pitchFamily="1" charset="-128"/>
              </a:rPr>
              <a:t>extensions, such as large windows. The request for such an extension is normally</a:t>
            </a:r>
          </a:p>
          <a:p>
            <a:r>
              <a:rPr lang="en-US" dirty="0">
                <a:latin typeface="Arial" pitchFamily="1" charset="0"/>
                <a:ea typeface="ＭＳ Ｐゴシック" pitchFamily="1" charset="-128"/>
                <a:cs typeface="ＭＳ Ｐゴシック" pitchFamily="1" charset="-128"/>
              </a:rPr>
              <a:t>saved by the server, along with other details of the requested connection. However,</a:t>
            </a:r>
          </a:p>
          <a:p>
            <a:r>
              <a:rPr lang="en-US" dirty="0">
                <a:latin typeface="Arial" pitchFamily="1" charset="0"/>
                <a:ea typeface="ＭＳ Ｐゴシック" pitchFamily="1" charset="-128"/>
                <a:cs typeface="ＭＳ Ｐゴシック" pitchFamily="1" charset="-128"/>
              </a:rPr>
              <a:t>this connection information cannot be encoded in the cookie as there is not enough</a:t>
            </a:r>
          </a:p>
          <a:p>
            <a:r>
              <a:rPr lang="en-US" dirty="0">
                <a:latin typeface="Arial" pitchFamily="1" charset="0"/>
                <a:ea typeface="ＭＳ Ｐゴシック" pitchFamily="1" charset="-128"/>
                <a:cs typeface="ＭＳ Ｐゴシック" pitchFamily="1" charset="-128"/>
              </a:rPr>
              <a:t>room to do so. Since the alternative is for the server to reject the connection entirely</a:t>
            </a:r>
          </a:p>
          <a:p>
            <a:r>
              <a:rPr lang="en-US" dirty="0">
                <a:latin typeface="Arial" pitchFamily="1" charset="0"/>
                <a:ea typeface="ＭＳ Ｐゴシック" pitchFamily="1" charset="-128"/>
                <a:cs typeface="ＭＳ Ｐゴシック" pitchFamily="1" charset="-128"/>
              </a:rPr>
              <a:t>as it has no resources left to manage the request, this is still an improvement in</a:t>
            </a:r>
          </a:p>
          <a:p>
            <a:r>
              <a:rPr lang="en-US" dirty="0">
                <a:latin typeface="Arial" pitchFamily="1" charset="0"/>
                <a:ea typeface="ＭＳ Ｐゴシック" pitchFamily="1" charset="-128"/>
                <a:cs typeface="ＭＳ Ｐゴシック" pitchFamily="1" charset="-128"/>
              </a:rPr>
              <a:t>the system’s ability to handle high connection-request loads. This approach was</a:t>
            </a:r>
          </a:p>
          <a:p>
            <a:r>
              <a:rPr lang="en-US" dirty="0">
                <a:latin typeface="Arial" pitchFamily="1" charset="0"/>
                <a:ea typeface="ＭＳ Ｐゴシック" pitchFamily="1" charset="-128"/>
                <a:cs typeface="ＭＳ Ｐゴシック" pitchFamily="1" charset="-128"/>
              </a:rPr>
              <a:t>independently invented by a number of people. The best-known variant is SYN</a:t>
            </a:r>
          </a:p>
          <a:p>
            <a:r>
              <a:rPr lang="en-US" dirty="0">
                <a:latin typeface="Arial" pitchFamily="1" charset="0"/>
                <a:ea typeface="ＭＳ Ｐゴシック" pitchFamily="1" charset="-128"/>
                <a:cs typeface="ＭＳ Ｐゴシック" pitchFamily="1" charset="-128"/>
              </a:rPr>
              <a:t>Cookies, whose principal originator is Daniel Bernstein. It is available in recent</a:t>
            </a:r>
          </a:p>
          <a:p>
            <a:r>
              <a:rPr lang="en-US" dirty="0">
                <a:latin typeface="Arial" pitchFamily="1" charset="0"/>
                <a:ea typeface="ＭＳ Ｐゴシック" pitchFamily="1" charset="-128"/>
                <a:cs typeface="ＭＳ Ｐゴシック" pitchFamily="1" charset="-128"/>
              </a:rPr>
              <a:t>FreeBSD and Linux systems, though it is not enabled by default. A variant of this</a:t>
            </a:r>
          </a:p>
          <a:p>
            <a:r>
              <a:rPr lang="en-US" dirty="0">
                <a:latin typeface="Arial" pitchFamily="1" charset="0"/>
                <a:ea typeface="ＭＳ Ｐゴシック" pitchFamily="1" charset="-128"/>
                <a:cs typeface="ＭＳ Ｐゴシック" pitchFamily="1" charset="-128"/>
              </a:rPr>
              <a:t>technique is also included in Windows 2000, XP, and later. This is used whenever</a:t>
            </a:r>
          </a:p>
          <a:p>
            <a:r>
              <a:rPr lang="en-US" dirty="0">
                <a:latin typeface="Arial" pitchFamily="1" charset="0"/>
                <a:ea typeface="ＭＳ Ｐゴシック" pitchFamily="1" charset="-128"/>
                <a:cs typeface="ＭＳ Ｐゴシック" pitchFamily="1" charset="-128"/>
              </a:rPr>
              <a:t>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90434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0A34941-44E8-994C-AAD9-0059B1B1AFDE}" type="slidenum">
              <a:rPr lang="en-AU">
                <a:latin typeface="Arial" pitchFamily="1" charset="0"/>
              </a:rPr>
              <a:pPr/>
              <a:t>24</a:t>
            </a:fld>
            <a:endParaRPr lang="en-AU">
              <a:latin typeface="Arial"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a:t>
            </a:r>
          </a:p>
          <a:p>
            <a:r>
              <a:rPr lang="en-US" dirty="0">
                <a:latin typeface="Arial" pitchFamily="1" charset="0"/>
                <a:ea typeface="ＭＳ Ｐゴシック" pitchFamily="1" charset="-128"/>
                <a:cs typeface="ＭＳ Ｐゴシック" pitchFamily="1" charset="-128"/>
              </a:rPr>
              <a:t>IP-directed broadcasts. This can be done either by the ISP or by any organization</a:t>
            </a:r>
          </a:p>
          <a:p>
            <a:r>
              <a:rPr lang="en-US" dirty="0">
                <a:latin typeface="Arial" pitchFamily="1" charset="0"/>
                <a:ea typeface="ＭＳ Ｐゴシック" pitchFamily="1" charset="-128"/>
                <a:cs typeface="ＭＳ Ｐゴシック" pitchFamily="1" charset="-128"/>
              </a:rPr>
              <a:t>whose systems could be used as an intermediary. As we noted earlier in this chapter,</a:t>
            </a:r>
          </a:p>
          <a:p>
            <a:r>
              <a:rPr lang="en-US" dirty="0">
                <a:latin typeface="Arial" pitchFamily="1" charset="0"/>
                <a:ea typeface="ＭＳ Ｐゴシック" pitchFamily="1" charset="-128"/>
                <a:cs typeface="ＭＳ Ｐゴシック" pitchFamily="1" charset="-128"/>
              </a:rPr>
              <a:t>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a:t>
            </a:r>
          </a:p>
          <a:p>
            <a:r>
              <a:rPr lang="en-US" dirty="0">
                <a:latin typeface="Arial" pitchFamily="1" charset="0"/>
                <a:ea typeface="ＭＳ Ｐゴシック" pitchFamily="1" charset="-128"/>
                <a:cs typeface="ＭＳ Ｐゴシック" pitchFamily="1" charset="-128"/>
              </a:rPr>
              <a:t>all organizations should implement. More generally, limiting or blocking traffic to</a:t>
            </a:r>
          </a:p>
          <a:p>
            <a:r>
              <a:rPr lang="en-US" dirty="0">
                <a:latin typeface="Arial" pitchFamily="1" charset="0"/>
                <a:ea typeface="ＭＳ Ｐゴシック" pitchFamily="1" charset="-128"/>
                <a:cs typeface="ＭＳ Ｐゴシック" pitchFamily="1" charset="-128"/>
              </a:rPr>
              <a:t>suspicious services, or combinations of source and destination ports, can restrict the</a:t>
            </a:r>
          </a:p>
          <a:p>
            <a:r>
              <a:rPr lang="en-US" dirty="0">
                <a:latin typeface="Arial" pitchFamily="1" charset="0"/>
                <a:ea typeface="ＭＳ Ｐゴシック" pitchFamily="1" charset="-128"/>
                <a:cs typeface="ＭＳ Ｐゴシック" pitchFamily="1" charset="-128"/>
              </a:rPr>
              <a:t>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a:t>
            </a:r>
          </a:p>
          <a:p>
            <a:r>
              <a:rPr lang="en-US" dirty="0">
                <a:latin typeface="Arial" pitchFamily="1" charset="0"/>
                <a:ea typeface="ＭＳ Ｐゴシック" pitchFamily="1" charset="-128"/>
                <a:cs typeface="ＭＳ Ｐゴシック" pitchFamily="1" charset="-128"/>
              </a:rPr>
              <a:t>modification to the applications targeted, such as Web servers. Defenses may</a:t>
            </a:r>
          </a:p>
          <a:p>
            <a:r>
              <a:rPr lang="en-US" dirty="0">
                <a:latin typeface="Arial" pitchFamily="1" charset="0"/>
                <a:ea typeface="ＭＳ Ｐゴシック" pitchFamily="1" charset="-128"/>
                <a:cs typeface="ＭＳ Ｐゴシック" pitchFamily="1" charset="-128"/>
              </a:rPr>
              <a:t>involve attempts to identify legitimate, generally human initiated, interactions from</a:t>
            </a:r>
          </a:p>
          <a:p>
            <a:r>
              <a:rPr lang="en-US" dirty="0">
                <a:latin typeface="Arial" pitchFamily="1" charset="0"/>
                <a:ea typeface="ＭＳ Ｐゴシック" pitchFamily="1" charset="-128"/>
                <a:cs typeface="ＭＳ Ｐゴシック" pitchFamily="1" charset="-128"/>
              </a:rPr>
              <a:t>automated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These often take the form of a graphical puzzle, a </a:t>
            </a:r>
            <a:r>
              <a:rPr lang="en-US" dirty="0" err="1">
                <a:latin typeface="Arial" pitchFamily="1" charset="0"/>
                <a:ea typeface="ＭＳ Ｐゴシック" pitchFamily="1" charset="-128"/>
                <a:cs typeface="ＭＳ Ｐゴシック" pitchFamily="1" charset="-128"/>
              </a:rPr>
              <a:t>captcha</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which is easy for most humans to solve but difficult to automate. This approach</a:t>
            </a:r>
          </a:p>
          <a:p>
            <a:r>
              <a:rPr lang="en-US" dirty="0">
                <a:latin typeface="Arial" pitchFamily="1" charset="0"/>
                <a:ea typeface="ＭＳ Ｐゴシック" pitchFamily="1" charset="-128"/>
                <a:cs typeface="ＭＳ Ｐゴシック" pitchFamily="1" charset="-128"/>
              </a:rPr>
              <a:t>is used by many of the large portal sites like Hotmail and Yahoo. Alternatively,</a:t>
            </a:r>
          </a:p>
          <a:p>
            <a:r>
              <a:rPr lang="en-US" dirty="0">
                <a:latin typeface="Arial" pitchFamily="1" charset="0"/>
                <a:ea typeface="ＭＳ Ｐゴシック" pitchFamily="1" charset="-128"/>
                <a:cs typeface="ＭＳ Ｐゴシック" pitchFamily="1" charset="-128"/>
              </a:rPr>
              <a:t>applications may limit the rate of some types of interactions in order to continue to</a:t>
            </a:r>
          </a:p>
          <a:p>
            <a:r>
              <a:rPr lang="en-US" dirty="0">
                <a:latin typeface="Arial" pitchFamily="1" charset="0"/>
                <a:ea typeface="ＭＳ Ｐゴシック" pitchFamily="1" charset="-128"/>
                <a:cs typeface="ＭＳ Ｐゴシック" pitchFamily="1" charset="-128"/>
              </a:rPr>
              <a:t>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mechanisms, overall good</a:t>
            </a:r>
          </a:p>
          <a:p>
            <a:r>
              <a:rPr lang="en-US" dirty="0">
                <a:latin typeface="Arial" pitchFamily="1" charset="0"/>
                <a:ea typeface="ＭＳ Ｐゴシック" pitchFamily="1" charset="-128"/>
                <a:cs typeface="ＭＳ Ｐゴシック" pitchFamily="1" charset="-128"/>
              </a:rPr>
              <a:t>system security practices should be maintained. The aim is to ensure that your</a:t>
            </a:r>
          </a:p>
          <a:p>
            <a:r>
              <a:rPr lang="en-US" dirty="0">
                <a:latin typeface="Arial" pitchFamily="1" charset="0"/>
                <a:ea typeface="ＭＳ Ｐゴシック" pitchFamily="1" charset="-128"/>
                <a:cs typeface="ＭＳ Ｐゴシック" pitchFamily="1" charset="-128"/>
              </a:rPr>
              <a:t>systems are not compromised and used as zombie systems. Suitable configuration</a:t>
            </a:r>
          </a:p>
          <a:p>
            <a:r>
              <a:rPr lang="en-US" dirty="0">
                <a:latin typeface="Arial" pitchFamily="1" charset="0"/>
                <a:ea typeface="ＭＳ Ｐゴシック" pitchFamily="1" charset="-128"/>
                <a:cs typeface="ＭＳ Ｐゴシック" pitchFamily="1" charset="-128"/>
              </a:rPr>
              <a:t>and monitoring of high performance, well-connected servers is also needed</a:t>
            </a:r>
          </a:p>
          <a:p>
            <a:r>
              <a:rPr lang="en-US" dirty="0">
                <a:latin typeface="Arial" pitchFamily="1" charset="0"/>
                <a:ea typeface="ＭＳ Ｐゴシック" pitchFamily="1" charset="-128"/>
                <a:cs typeface="ＭＳ Ｐゴシック" pitchFamily="1" charset="-128"/>
              </a:rPr>
              <a:t>to help ensure that they don’t contribute to the problem as potential intermediary</a:t>
            </a:r>
          </a:p>
          <a:p>
            <a:r>
              <a:rPr lang="en-US" dirty="0">
                <a:latin typeface="Arial" pitchFamily="1" charset="0"/>
                <a:ea typeface="ＭＳ Ｐゴシック" pitchFamily="1" charset="-128"/>
                <a:cs typeface="ＭＳ Ｐゴシック" pitchFamily="1" charset="-128"/>
              </a:rPr>
              <a:t>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a:t>
            </a:r>
          </a:p>
          <a:p>
            <a:r>
              <a:rPr lang="en-US" dirty="0">
                <a:latin typeface="Arial" pitchFamily="1" charset="0"/>
                <a:ea typeface="ＭＳ Ｐゴシック" pitchFamily="1" charset="-128"/>
                <a:cs typeface="ＭＳ Ｐゴシック" pitchFamily="1" charset="-128"/>
              </a:rPr>
              <a:t>mirroring and replicating these servers over multiple sites with multiple network</a:t>
            </a:r>
          </a:p>
          <a:p>
            <a:r>
              <a:rPr lang="en-US" dirty="0">
                <a:latin typeface="Arial" pitchFamily="1" charset="0"/>
                <a:ea typeface="ＭＳ Ｐゴシック" pitchFamily="1" charset="-128"/>
                <a:cs typeface="ＭＳ Ｐゴシック" pitchFamily="1" charset="-128"/>
              </a:rPr>
              <a:t>connections. This is good general practice for high-performance servers, and</a:t>
            </a:r>
          </a:p>
          <a:p>
            <a:r>
              <a:rPr lang="en-US" dirty="0">
                <a:latin typeface="Arial" pitchFamily="1" charset="0"/>
                <a:ea typeface="ＭＳ Ｐゴシック" pitchFamily="1" charset="-128"/>
                <a:cs typeface="ＭＳ Ｐゴシック" pitchFamily="1" charset="-128"/>
              </a:rPr>
              <a:t>provides greater levels of reliability and fault tolerance in general and not just a</a:t>
            </a:r>
          </a:p>
          <a:p>
            <a:r>
              <a:rPr lang="en-US" dirty="0">
                <a:latin typeface="Arial" pitchFamily="1" charset="0"/>
                <a:ea typeface="ＭＳ Ｐゴシック" pitchFamily="1" charset="-128"/>
                <a:cs typeface="ＭＳ Ｐゴシック" pitchFamily="1" charset="-128"/>
              </a:rPr>
              <a:t>response to these types of attack.</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009201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7882CB0-28E7-FB40-966B-E43EE486D35F}" type="slidenum">
              <a:rPr lang="en-AU">
                <a:latin typeface="Arial" pitchFamily="1" charset="0"/>
              </a:rPr>
              <a:pPr/>
              <a:t>25</a:t>
            </a:fld>
            <a:endParaRPr lang="en-AU">
              <a:latin typeface="Arial" pitchFamily="1" charset="0"/>
            </a:endParaRPr>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When a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78960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26</a:t>
            </a:fld>
            <a:endParaRPr lang="en-AU" dirty="0"/>
          </a:p>
        </p:txBody>
      </p:sp>
      <p:sp>
        <p:nvSpPr>
          <p:cNvPr id="206852" name="Rectangle 4"/>
          <p:cNvSpPr>
            <a:spLocks noGrp="1" noRot="1" noChangeAspect="1" noChangeArrowheads="1" noTextEdit="1"/>
          </p:cNvSpPr>
          <p:nvPr>
            <p:ph type="sldImg"/>
          </p:nvPr>
        </p:nvSpPr>
        <p:spPr>
          <a:xfrm>
            <a:off x="952500" y="685800"/>
            <a:ext cx="4953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7 summary.</a:t>
            </a:r>
          </a:p>
        </p:txBody>
      </p:sp>
    </p:spTree>
    <p:extLst>
      <p:ext uri="{BB962C8B-B14F-4D97-AF65-F5344CB8AC3E}">
        <p14:creationId xmlns:p14="http://schemas.microsoft.com/office/powerpoint/2010/main" val="86574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2047647-1F97-D74F-B5BC-ECC129FEE83D}" type="slidenum">
              <a:rPr lang="en-AU">
                <a:latin typeface="Arial" pitchFamily="1" charset="0"/>
              </a:rPr>
              <a:pPr/>
              <a:t>3</a:t>
            </a:fld>
            <a:endParaRPr lang="en-AU">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a:latin typeface="Arial" pitchFamily="1" charset="0"/>
                <a:ea typeface="ＭＳ Ｐゴシック" pitchFamily="1" charset="-128"/>
                <a:cs typeface="ＭＳ Ｐゴシック" pitchFamily="1" charset="-128"/>
              </a:rPr>
              <a:t>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r>
              <a:rPr lang="en-US" dirty="0">
                <a:latin typeface="Arial" pitchFamily="1" charset="0"/>
                <a:ea typeface="ＭＳ Ｐゴシック" pitchFamily="1" charset="-128"/>
                <a:cs typeface="ＭＳ Ｐゴシック" pitchFamily="1" charset="-128"/>
              </a:rPr>
              <a:t>• System resources</a:t>
            </a: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the vast majority of traffic directed at the target server is malicious,</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a:solidFill>
                  <a:schemeClr val="tx1"/>
                </a:solidFill>
                <a:latin typeface="Arial" pitchFamily="-110" charset="0"/>
                <a:ea typeface="ＭＳ Ｐゴシック" pitchFamily="-110" charset="-128"/>
                <a:cs typeface="ＭＳ Ｐゴシック" pitchFamily="-110" charset="-128"/>
              </a:rPr>
              <a:t>of recent </a:t>
            </a:r>
            <a:r>
              <a:rPr lang="en-US" sz="1200"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are listed in [AROR11], with comments on their growth</a:t>
            </a:r>
          </a:p>
          <a:p>
            <a:r>
              <a:rPr lang="en-US" sz="1200" kern="1200" baseline="0" dirty="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targeting system resources typically aims to overload or crash its</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SYN spoofing</a:t>
            </a:r>
          </a:p>
          <a:p>
            <a:r>
              <a:rPr lang="en-US" sz="1200" kern="1200" baseline="0" dirty="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generally by rebooting the target system. This is known as a poison packet .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classic ping of death  and teardrop  attacks, directed at older Windows 9x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may also be characterized by how many systems are used to direct</a:t>
            </a:r>
          </a:p>
          <a:p>
            <a:r>
              <a:rPr lang="en-US" sz="1200" kern="1200" baseline="0" dirty="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53457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2F12262D-8D86-5F44-8DD4-6433B4BFFB91}" type="slidenum">
              <a:rPr lang="en-AU">
                <a:latin typeface="Arial" pitchFamily="1" charset="0"/>
              </a:rPr>
              <a:pPr/>
              <a:t>4</a:t>
            </a:fld>
            <a:endParaRPr lang="en-AU">
              <a:latin typeface="Arial" pitchFamily="1"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a:latin typeface="Times" pitchFamily="1" charset="0"/>
                <a:ea typeface="ＭＳ Ｐゴシック" pitchFamily="1" charset="-128"/>
                <a:cs typeface="ＭＳ Ｐゴシック" pitchFamily="1" charset="-128"/>
              </a:rPr>
              <a:t>Figure 7.1</a:t>
            </a:r>
          </a:p>
          <a:p>
            <a:pPr eaLnBrk="1" hangingPunct="1"/>
            <a:r>
              <a:rPr lang="en-US">
                <a:latin typeface="Times" pitchFamily="1" charset="0"/>
                <a:ea typeface="ＭＳ Ｐゴシック" pitchFamily="1" charset="-128"/>
                <a:cs typeface="ＭＳ Ｐゴシック" pitchFamily="1" charset="-128"/>
              </a:rPr>
              <a:t>Example Network to Illustrate DoS Attacks</a:t>
            </a:r>
          </a:p>
        </p:txBody>
      </p:sp>
    </p:spTree>
    <p:extLst>
      <p:ext uri="{BB962C8B-B14F-4D97-AF65-F5344CB8AC3E}">
        <p14:creationId xmlns:p14="http://schemas.microsoft.com/office/powerpoint/2010/main" val="222316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FAAC9DD-9F02-EA4A-8AB7-2665E5E009F2}" type="slidenum">
              <a:rPr lang="en-AU">
                <a:latin typeface="Arial" pitchFamily="1" charset="0"/>
              </a:rPr>
              <a:pPr/>
              <a:t>6</a:t>
            </a:fld>
            <a:endParaRPr lang="en-AU">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simplest classical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a flooding attack on an organization. The aim</a:t>
            </a:r>
          </a:p>
          <a:p>
            <a:r>
              <a:rPr lang="en-US" dirty="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33499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A00C902-7B5F-3B41-83E3-DF5D8A20041F}" type="slidenum">
              <a:rPr lang="en-AU">
                <a:latin typeface="Arial" pitchFamily="1" charset="0"/>
              </a:rPr>
              <a:pPr/>
              <a:t>7</a:t>
            </a:fld>
            <a:endParaRPr lang="en-AU">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A common characteristic of packets used in many types of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is the use</a:t>
            </a:r>
          </a:p>
          <a:p>
            <a:r>
              <a:rPr lang="en-US" b="0" dirty="0">
                <a:latin typeface="Arial" pitchFamily="1" charset="0"/>
                <a:ea typeface="ＭＳ Ｐゴシック" pitchFamily="1" charset="-128"/>
                <a:cs typeface="ＭＳ Ｐゴシック" pitchFamily="1" charset="-128"/>
              </a:rPr>
              <a:t>of forged source addresses. This is known as source address spoofing. Given sufficiently</a:t>
            </a:r>
          </a:p>
          <a:p>
            <a:r>
              <a:rPr lang="en-US" b="0" dirty="0">
                <a:latin typeface="Arial" pitchFamily="1" charset="0"/>
                <a:ea typeface="ＭＳ Ｐゴシック" pitchFamily="1" charset="-128"/>
                <a:cs typeface="ＭＳ Ｐゴシック" pitchFamily="1" charset="-128"/>
              </a:rPr>
              <a:t>privileged access to the network handling code on a computer system, it</a:t>
            </a:r>
          </a:p>
          <a:p>
            <a:r>
              <a:rPr lang="en-US" b="0" dirty="0">
                <a:latin typeface="Arial" pitchFamily="1" charset="0"/>
                <a:ea typeface="ＭＳ Ｐゴシック" pitchFamily="1" charset="-128"/>
                <a:cs typeface="ＭＳ Ｐゴシック" pitchFamily="1" charset="-128"/>
              </a:rPr>
              <a:t>is easy to create packets with a forged source address (and indeed any other attribute</a:t>
            </a:r>
          </a:p>
          <a:p>
            <a:r>
              <a:rPr lang="en-US" b="0" dirty="0">
                <a:latin typeface="Arial" pitchFamily="1" charset="0"/>
                <a:ea typeface="ＭＳ Ｐゴシック" pitchFamily="1" charset="-128"/>
                <a:cs typeface="ＭＳ Ｐゴシック" pitchFamily="1" charset="-128"/>
              </a:rPr>
              <a:t>that is desired). This type of access is usually via the </a:t>
            </a:r>
            <a:r>
              <a:rPr lang="en-US" b="0" i="1" dirty="0">
                <a:latin typeface="Arial" pitchFamily="1" charset="0"/>
                <a:ea typeface="ＭＳ Ｐゴシック" pitchFamily="1" charset="-128"/>
                <a:cs typeface="ＭＳ Ｐゴシック" pitchFamily="1" charset="-128"/>
              </a:rPr>
              <a:t>raw socket interface on</a:t>
            </a:r>
          </a:p>
          <a:p>
            <a:r>
              <a:rPr lang="en-US" b="0" dirty="0">
                <a:latin typeface="Arial" pitchFamily="1" charset="0"/>
                <a:ea typeface="ＭＳ Ｐゴシック" pitchFamily="1" charset="-128"/>
                <a:cs typeface="ＭＳ Ｐゴシック" pitchFamily="1" charset="-128"/>
              </a:rPr>
              <a:t>many operating systems. This interface was provided for custom network testing</a:t>
            </a:r>
          </a:p>
          <a:p>
            <a:r>
              <a:rPr lang="en-US" b="0" dirty="0">
                <a:latin typeface="Arial" pitchFamily="1" charset="0"/>
                <a:ea typeface="ＭＳ Ｐゴシック" pitchFamily="1" charset="-128"/>
                <a:cs typeface="ＭＳ Ｐゴシック" pitchFamily="1" charset="-128"/>
              </a:rPr>
              <a:t>and research into network protocols. It is not needed for normal network operation.</a:t>
            </a:r>
          </a:p>
          <a:p>
            <a:r>
              <a:rPr lang="en-US" b="0" dirty="0">
                <a:latin typeface="Arial" pitchFamily="1" charset="0"/>
                <a:ea typeface="ＭＳ Ｐゴシック" pitchFamily="1" charset="-128"/>
                <a:cs typeface="ＭＳ Ｐゴシック" pitchFamily="1" charset="-128"/>
              </a:rPr>
              <a:t>However, for reasons of historical compatibility and inertia, this interface has been</a:t>
            </a:r>
          </a:p>
          <a:p>
            <a:r>
              <a:rPr lang="en-US" b="0" dirty="0">
                <a:latin typeface="Arial" pitchFamily="1" charset="0"/>
                <a:ea typeface="ＭＳ Ｐゴシック" pitchFamily="1" charset="-128"/>
                <a:cs typeface="ＭＳ Ｐゴシック" pitchFamily="1" charset="-128"/>
              </a:rPr>
              <a:t>maintained in many current operating systems. Having this standard interface available</a:t>
            </a:r>
          </a:p>
          <a:p>
            <a:r>
              <a:rPr lang="en-US" b="0" dirty="0">
                <a:latin typeface="Arial" pitchFamily="1" charset="0"/>
                <a:ea typeface="ＭＳ Ｐゴシック" pitchFamily="1" charset="-128"/>
                <a:cs typeface="ＭＳ Ｐゴシック" pitchFamily="1" charset="-128"/>
              </a:rPr>
              <a:t>greatly eases the task of any attacker trying to generate packets with forged</a:t>
            </a:r>
          </a:p>
          <a:p>
            <a:r>
              <a:rPr lang="en-US" b="0" dirty="0">
                <a:latin typeface="Arial" pitchFamily="1" charset="0"/>
                <a:ea typeface="ＭＳ Ｐゴシック" pitchFamily="1" charset="-128"/>
                <a:cs typeface="ＭＳ Ｐゴシック" pitchFamily="1" charset="-128"/>
              </a:rPr>
              <a:t>attributes. Otherwise an attacker would most likely need to install a custom device</a:t>
            </a:r>
          </a:p>
          <a:p>
            <a:r>
              <a:rPr lang="en-US" b="0" dirty="0">
                <a:latin typeface="Arial" pitchFamily="1" charset="0"/>
                <a:ea typeface="ＭＳ Ｐゴシック" pitchFamily="1" charset="-128"/>
                <a:cs typeface="ＭＳ Ｐゴシック" pitchFamily="1" charset="-128"/>
              </a:rPr>
              <a:t>driver on the source system to obtain this level of access to the network, which is</a:t>
            </a:r>
          </a:p>
          <a:p>
            <a:r>
              <a:rPr lang="en-US" b="0" dirty="0">
                <a:latin typeface="Arial" pitchFamily="1" charset="0"/>
                <a:ea typeface="ＭＳ Ｐゴシック" pitchFamily="1" charset="-128"/>
                <a:cs typeface="ＭＳ Ｐゴシック" pitchFamily="1" charset="-128"/>
              </a:rPr>
              <a:t>much more error prone and dependent on operating system version.</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Given raw access to the network interface, the attacker now generates large</a:t>
            </a:r>
          </a:p>
          <a:p>
            <a:r>
              <a:rPr lang="en-US" b="0" dirty="0">
                <a:latin typeface="Arial" pitchFamily="1" charset="0"/>
                <a:ea typeface="ＭＳ Ｐゴシック" pitchFamily="1" charset="-128"/>
                <a:cs typeface="ＭＳ Ｐゴシック" pitchFamily="1" charset="-128"/>
              </a:rPr>
              <a:t>volumes of packets. These would all have the target system as the destination</a:t>
            </a:r>
          </a:p>
          <a:p>
            <a:r>
              <a:rPr lang="en-US" b="0" dirty="0">
                <a:latin typeface="Arial" pitchFamily="1" charset="0"/>
                <a:ea typeface="ＭＳ Ｐゴシック" pitchFamily="1" charset="-128"/>
                <a:cs typeface="ＭＳ Ｐゴシック" pitchFamily="1" charset="-128"/>
              </a:rPr>
              <a:t>address but would use randomly selected, usually different, source addresses for</a:t>
            </a:r>
          </a:p>
          <a:p>
            <a:r>
              <a:rPr lang="en-US" b="0" dirty="0">
                <a:latin typeface="Arial" pitchFamily="1" charset="0"/>
                <a:ea typeface="ＭＳ Ｐゴシック" pitchFamily="1" charset="-128"/>
                <a:cs typeface="ＭＳ Ｐゴシック" pitchFamily="1" charset="-128"/>
              </a:rPr>
              <a:t>each packet. Consider the flooding ping example from the previous section. These</a:t>
            </a:r>
          </a:p>
          <a:p>
            <a:r>
              <a:rPr lang="en-US" b="0" dirty="0">
                <a:latin typeface="Arial" pitchFamily="1" charset="0"/>
                <a:ea typeface="ＭＳ Ｐゴシック" pitchFamily="1" charset="-128"/>
                <a:cs typeface="ＭＳ Ｐゴシック" pitchFamily="1" charset="-128"/>
              </a:rPr>
              <a:t>custom ICMP echo request packets would flow over the same path from the source</a:t>
            </a:r>
          </a:p>
          <a:p>
            <a:r>
              <a:rPr lang="en-US" b="0" dirty="0">
                <a:latin typeface="Arial" pitchFamily="1" charset="0"/>
                <a:ea typeface="ＭＳ Ｐゴシック" pitchFamily="1" charset="-128"/>
                <a:cs typeface="ＭＳ Ｐゴシック" pitchFamily="1" charset="-128"/>
              </a:rPr>
              <a:t>toward the target system. The same congestion would result in the router connected</a:t>
            </a:r>
          </a:p>
          <a:p>
            <a:r>
              <a:rPr lang="en-US" b="0" dirty="0">
                <a:latin typeface="Arial" pitchFamily="1" charset="0"/>
                <a:ea typeface="ＭＳ Ｐゴシック" pitchFamily="1" charset="-128"/>
                <a:cs typeface="ＭＳ Ｐゴシック" pitchFamily="1" charset="-128"/>
              </a:rPr>
              <a:t>to the final, lower capacity link. However, the ICMP echo response packets, generated</a:t>
            </a:r>
          </a:p>
          <a:p>
            <a:r>
              <a:rPr lang="en-US" b="0" dirty="0">
                <a:latin typeface="Arial" pitchFamily="1" charset="0"/>
                <a:ea typeface="ＭＳ Ｐゴシック" pitchFamily="1" charset="-128"/>
                <a:cs typeface="ＭＳ Ｐゴシック" pitchFamily="1" charset="-128"/>
              </a:rPr>
              <a:t>in response to those packets reaching the target system, would no longer</a:t>
            </a:r>
          </a:p>
          <a:p>
            <a:r>
              <a:rPr lang="en-US" b="0" dirty="0">
                <a:latin typeface="Arial" pitchFamily="1" charset="0"/>
                <a:ea typeface="ＭＳ Ｐゴシック" pitchFamily="1" charset="-128"/>
                <a:cs typeface="ＭＳ Ｐゴシック" pitchFamily="1" charset="-128"/>
              </a:rPr>
              <a:t>be reflected back to the source system. Rather they would be scattered across the</a:t>
            </a:r>
          </a:p>
          <a:p>
            <a:r>
              <a:rPr lang="en-US" b="0" dirty="0">
                <a:latin typeface="Arial" pitchFamily="1" charset="0"/>
                <a:ea typeface="ＭＳ Ｐゴシック" pitchFamily="1" charset="-128"/>
                <a:cs typeface="ＭＳ Ｐゴシック" pitchFamily="1" charset="-128"/>
              </a:rPr>
              <a:t>Internet to all the various forged source addresses. Some of these addresses might</a:t>
            </a:r>
          </a:p>
          <a:p>
            <a:r>
              <a:rPr lang="en-US" b="0" dirty="0">
                <a:latin typeface="Arial" pitchFamily="1" charset="0"/>
                <a:ea typeface="ＭＳ Ｐゴシック" pitchFamily="1" charset="-128"/>
                <a:cs typeface="ＭＳ Ｐゴシック" pitchFamily="1" charset="-128"/>
              </a:rPr>
              <a:t>correspond to real systems. These might respond with some form of error packet,</a:t>
            </a:r>
          </a:p>
          <a:p>
            <a:r>
              <a:rPr lang="en-US" b="0" dirty="0">
                <a:latin typeface="Arial" pitchFamily="1" charset="0"/>
                <a:ea typeface="ＭＳ Ｐゴシック" pitchFamily="1" charset="-128"/>
                <a:cs typeface="ＭＳ Ｐゴシック" pitchFamily="1" charset="-128"/>
              </a:rPr>
              <a:t>since they were not expecting to see the response packet received. This only adds to</a:t>
            </a:r>
          </a:p>
          <a:p>
            <a:r>
              <a:rPr lang="en-US" b="0" dirty="0">
                <a:latin typeface="Arial" pitchFamily="1" charset="0"/>
                <a:ea typeface="ＭＳ Ｐゴシック" pitchFamily="1" charset="-128"/>
                <a:cs typeface="ＭＳ Ｐゴシック" pitchFamily="1" charset="-128"/>
              </a:rPr>
              <a:t>the flood of traffic directed at the target system. Some of the addresses may not be</a:t>
            </a:r>
          </a:p>
          <a:p>
            <a:r>
              <a:rPr lang="en-US" b="0" dirty="0">
                <a:latin typeface="Arial" pitchFamily="1" charset="0"/>
                <a:ea typeface="ＭＳ Ｐゴシック" pitchFamily="1" charset="-128"/>
                <a:cs typeface="ＭＳ Ｐゴシック" pitchFamily="1" charset="-128"/>
              </a:rPr>
              <a:t>used or may not reachable. For these, ICMP destination unreachable packets might</a:t>
            </a:r>
          </a:p>
          <a:p>
            <a:r>
              <a:rPr lang="en-US" b="0" dirty="0">
                <a:latin typeface="Arial" pitchFamily="1" charset="0"/>
                <a:ea typeface="ＭＳ Ｐゴシック" pitchFamily="1" charset="-128"/>
                <a:cs typeface="ＭＳ Ｐゴシック" pitchFamily="1" charset="-128"/>
              </a:rPr>
              <a:t>be sent back. Or these packets might simply be discarded. Any response packets</a:t>
            </a:r>
          </a:p>
          <a:p>
            <a:r>
              <a:rPr lang="en-US" b="0" dirty="0">
                <a:latin typeface="Arial" pitchFamily="1" charset="0"/>
                <a:ea typeface="ＭＳ Ｐゴシック" pitchFamily="1" charset="-128"/>
                <a:cs typeface="ＭＳ Ｐゴシック" pitchFamily="1" charset="-128"/>
              </a:rPr>
              <a:t>returned only add to the flood of traffic directed at the target system.</a:t>
            </a:r>
          </a:p>
          <a:p>
            <a:endParaRPr lang="en-US" b="0" dirty="0">
              <a:latin typeface="Arial" pitchFamily="1" charset="0"/>
              <a:ea typeface="ＭＳ Ｐゴシック" pitchFamily="1" charset="-128"/>
              <a:cs typeface="ＭＳ Ｐゴシック" pitchFamily="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a:t>
            </a:r>
            <a:r>
              <a:rPr lang="en-US" altLang="zh-CN" sz="800" kern="1200" dirty="0">
                <a:solidFill>
                  <a:schemeClr val="tx1"/>
                </a:solidFill>
                <a:latin typeface="Arial" pitchFamily="-110" charset="0"/>
                <a:ea typeface="ＭＳ Ｐゴシック" pitchFamily="-110" charset="-128"/>
                <a:cs typeface="ＭＳ Ｐゴシック" pitchFamily="-110" charset="-128"/>
              </a:rPr>
              <a:t>equires network engineers to specifically query flow information from their routers</a:t>
            </a:r>
          </a:p>
          <a:p>
            <a:endParaRPr lang="en-US" b="0" dirty="0">
              <a:latin typeface="Arial" pitchFamily="1" charset="0"/>
              <a:ea typeface="ＭＳ Ｐゴシック" pitchFamily="1" charset="-128"/>
              <a:cs typeface="ＭＳ Ｐゴシック" pitchFamily="1" charset="-128"/>
            </a:endParaRP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Also, the use of packets with forged source addresses means the attacking</a:t>
            </a:r>
          </a:p>
          <a:p>
            <a:r>
              <a:rPr lang="en-US" b="0" dirty="0">
                <a:latin typeface="Arial" pitchFamily="1" charset="0"/>
                <a:ea typeface="ＭＳ Ｐゴシック" pitchFamily="1" charset="-128"/>
                <a:cs typeface="ＭＳ Ｐゴシック" pitchFamily="1" charset="-128"/>
              </a:rPr>
              <a:t>system is much harder to identify. The attack packets seem to have originated at</a:t>
            </a:r>
          </a:p>
          <a:p>
            <a:r>
              <a:rPr lang="en-US" b="0" dirty="0">
                <a:latin typeface="Arial" pitchFamily="1" charset="0"/>
                <a:ea typeface="ＭＳ Ｐゴシック" pitchFamily="1" charset="-128"/>
                <a:cs typeface="ＭＳ Ｐゴシック" pitchFamily="1" charset="-128"/>
              </a:rPr>
              <a:t>addresses scattered across the Internet. Hence, just inspecting each packet’s header</a:t>
            </a:r>
          </a:p>
          <a:p>
            <a:r>
              <a:rPr lang="en-US" b="0" dirty="0">
                <a:latin typeface="Arial" pitchFamily="1" charset="0"/>
                <a:ea typeface="ＭＳ Ｐゴシック" pitchFamily="1" charset="-128"/>
                <a:cs typeface="ＭＳ Ｐゴシック" pitchFamily="1" charset="-128"/>
              </a:rPr>
              <a:t>is not sufficient to identify its source. Rather the flow of packets of some specific</a:t>
            </a:r>
          </a:p>
          <a:p>
            <a:r>
              <a:rPr lang="en-US" b="0" dirty="0">
                <a:latin typeface="Arial" pitchFamily="1" charset="0"/>
                <a:ea typeface="ＭＳ Ｐゴシック" pitchFamily="1" charset="-128"/>
                <a:cs typeface="ＭＳ Ｐゴシック" pitchFamily="1" charset="-128"/>
              </a:rPr>
              <a:t>form through the routers along the path from the source to the target system must</a:t>
            </a:r>
          </a:p>
          <a:p>
            <a:r>
              <a:rPr lang="en-US" b="0" dirty="0">
                <a:latin typeface="Arial" pitchFamily="1" charset="0"/>
                <a:ea typeface="ＭＳ Ｐゴシック" pitchFamily="1" charset="-128"/>
                <a:cs typeface="ＭＳ Ｐゴシック" pitchFamily="1" charset="-128"/>
              </a:rPr>
              <a:t>be identified. This requires the cooperation of the network engineers managing all</a:t>
            </a:r>
          </a:p>
          <a:p>
            <a:r>
              <a:rPr lang="en-US" b="0" dirty="0">
                <a:latin typeface="Arial" pitchFamily="1" charset="0"/>
                <a:ea typeface="ＭＳ Ｐゴシック" pitchFamily="1" charset="-128"/>
                <a:cs typeface="ＭＳ Ｐゴシック" pitchFamily="1" charset="-128"/>
              </a:rPr>
              <a:t>these routers and is a much harder task than simply reading off the source address.</a:t>
            </a:r>
          </a:p>
          <a:p>
            <a:r>
              <a:rPr lang="en-US" b="0" dirty="0">
                <a:latin typeface="Arial" pitchFamily="1" charset="0"/>
                <a:ea typeface="ＭＳ Ｐゴシック" pitchFamily="1" charset="-128"/>
                <a:cs typeface="ＭＳ Ｐゴシック" pitchFamily="1" charset="-128"/>
              </a:rPr>
              <a:t>It is not a task that can be automatically requested by the packet recipients. Rather</a:t>
            </a:r>
          </a:p>
          <a:p>
            <a:r>
              <a:rPr lang="en-US" b="0" dirty="0">
                <a:latin typeface="Arial" pitchFamily="1" charset="0"/>
                <a:ea typeface="ＭＳ Ｐゴシック" pitchFamily="1" charset="-128"/>
                <a:cs typeface="ＭＳ Ｐゴシック" pitchFamily="1" charset="-128"/>
              </a:rPr>
              <a:t>it usually requires the network engineers to specifically query flow information</a:t>
            </a:r>
          </a:p>
          <a:p>
            <a:r>
              <a:rPr lang="en-US" b="0" dirty="0">
                <a:latin typeface="Arial" pitchFamily="1" charset="0"/>
                <a:ea typeface="ＭＳ Ｐゴシック" pitchFamily="1" charset="-128"/>
                <a:cs typeface="ＭＳ Ｐゴシック" pitchFamily="1" charset="-128"/>
              </a:rPr>
              <a:t>from their routers. This is a manual process that takes time and effort to organize.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It is worth considering why such easy forgery of source addresses is allowed on</a:t>
            </a:r>
          </a:p>
          <a:p>
            <a:r>
              <a:rPr lang="en-US" b="0" dirty="0">
                <a:latin typeface="Arial" pitchFamily="1" charset="0"/>
                <a:ea typeface="ＭＳ Ｐゴシック" pitchFamily="1" charset="-128"/>
                <a:cs typeface="ＭＳ Ｐゴシック" pitchFamily="1" charset="-128"/>
              </a:rPr>
              <a:t>the Internet. It dates back to the development of TCP/IP, which occurred in a generally</a:t>
            </a:r>
          </a:p>
          <a:p>
            <a:r>
              <a:rPr lang="en-US" b="0" dirty="0">
                <a:latin typeface="Arial" pitchFamily="1" charset="0"/>
                <a:ea typeface="ＭＳ Ｐゴシック" pitchFamily="1" charset="-128"/>
                <a:cs typeface="ＭＳ Ｐゴシック" pitchFamily="1" charset="-128"/>
              </a:rPr>
              <a:t>cooperative, trusting environment. TCP/IP simply does not include the ability,</a:t>
            </a:r>
          </a:p>
          <a:p>
            <a:r>
              <a:rPr lang="en-US" b="0" dirty="0">
                <a:latin typeface="Arial" pitchFamily="1" charset="0"/>
                <a:ea typeface="ＭＳ Ｐゴシック" pitchFamily="1" charset="-128"/>
                <a:cs typeface="ＭＳ Ｐゴシック" pitchFamily="1" charset="-128"/>
              </a:rPr>
              <a:t>by default, to ensure that the source address in a packet really does correspond with</a:t>
            </a:r>
          </a:p>
          <a:p>
            <a:r>
              <a:rPr lang="en-US" b="0" dirty="0">
                <a:latin typeface="Arial" pitchFamily="1" charset="0"/>
                <a:ea typeface="ＭＳ Ｐゴシック" pitchFamily="1" charset="-128"/>
                <a:cs typeface="ＭＳ Ｐゴシック" pitchFamily="1" charset="-128"/>
              </a:rPr>
              <a:t>that of the originating system. It is possible to impose filtering on routers to ensure</a:t>
            </a:r>
          </a:p>
          <a:p>
            <a:r>
              <a:rPr lang="en-US" b="0" dirty="0">
                <a:latin typeface="Arial" pitchFamily="1" charset="0"/>
                <a:ea typeface="ＭＳ Ｐゴシック" pitchFamily="1" charset="-128"/>
                <a:cs typeface="ＭＳ Ｐゴシック" pitchFamily="1" charset="-128"/>
              </a:rPr>
              <a:t>this (or at least that source network address is valid). However, this filtering needs</a:t>
            </a:r>
          </a:p>
          <a:p>
            <a:r>
              <a:rPr lang="en-US" b="0" dirty="0">
                <a:latin typeface="Arial" pitchFamily="1" charset="0"/>
                <a:ea typeface="ＭＳ Ｐゴシック" pitchFamily="1" charset="-128"/>
                <a:cs typeface="ＭＳ Ｐゴシック" pitchFamily="1" charset="-128"/>
              </a:rPr>
              <a:t>to be imposed as close to the originating system as possible, where the knowledge</a:t>
            </a:r>
          </a:p>
          <a:p>
            <a:r>
              <a:rPr lang="en-US" b="0" dirty="0">
                <a:latin typeface="Arial" pitchFamily="1" charset="0"/>
                <a:ea typeface="ＭＳ Ｐゴシック" pitchFamily="1" charset="-128"/>
                <a:cs typeface="ＭＳ Ｐゴシック" pitchFamily="1" charset="-128"/>
              </a:rPr>
              <a:t>of valid source addresses is as accurate as possible. In general, this should occur at</a:t>
            </a:r>
          </a:p>
          <a:p>
            <a:r>
              <a:rPr lang="en-US" b="0" dirty="0">
                <a:latin typeface="Arial" pitchFamily="1" charset="0"/>
                <a:ea typeface="ＭＳ Ｐゴシック" pitchFamily="1" charset="-128"/>
                <a:cs typeface="ＭＳ Ｐゴシック" pitchFamily="1" charset="-128"/>
              </a:rPr>
              <a:t>the point where an organization’s network connects to the wider Internet, at the</a:t>
            </a:r>
          </a:p>
          <a:p>
            <a:r>
              <a:rPr lang="en-US" b="0" dirty="0">
                <a:latin typeface="Arial" pitchFamily="1" charset="0"/>
                <a:ea typeface="ＭＳ Ｐゴシック" pitchFamily="1" charset="-128"/>
                <a:cs typeface="ＭＳ Ｐゴシック" pitchFamily="1" charset="-128"/>
              </a:rPr>
              <a:t>borders of the ISP’s providing this connection. Despite this being a long-standing</a:t>
            </a:r>
          </a:p>
          <a:p>
            <a:r>
              <a:rPr lang="en-US" b="0" dirty="0">
                <a:latin typeface="Arial" pitchFamily="1" charset="0"/>
                <a:ea typeface="ＭＳ Ｐゴシック" pitchFamily="1" charset="-128"/>
                <a:cs typeface="ＭＳ Ｐゴシック" pitchFamily="1" charset="-128"/>
              </a:rPr>
              <a:t>security recommendation to combat problems such as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many ISPs</a:t>
            </a:r>
          </a:p>
          <a:p>
            <a:r>
              <a:rPr lang="en-US" b="0" dirty="0">
                <a:latin typeface="Arial" pitchFamily="1" charset="0"/>
                <a:ea typeface="ＭＳ Ｐゴシック" pitchFamily="1" charset="-128"/>
                <a:cs typeface="ＭＳ Ｐゴシック" pitchFamily="1" charset="-128"/>
              </a:rPr>
              <a:t>do not implement such filtering. As a consequence, attacks using spoofed-source</a:t>
            </a:r>
          </a:p>
          <a:p>
            <a:r>
              <a:rPr lang="en-US" b="0" dirty="0">
                <a:latin typeface="Arial" pitchFamily="1" charset="0"/>
                <a:ea typeface="ＭＳ Ｐゴシック" pitchFamily="1" charset="-128"/>
                <a:cs typeface="ＭＳ Ｐゴシック" pitchFamily="1" charset="-128"/>
              </a:rPr>
              <a:t>packets continue to occur frequently.</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There is a useful side effect of this scattering of response packets to some</a:t>
            </a:r>
          </a:p>
          <a:p>
            <a:r>
              <a:rPr lang="en-US" b="0" dirty="0" err="1">
                <a:latin typeface="Arial" pitchFamily="1" charset="0"/>
                <a:ea typeface="ＭＳ Ｐゴシック" pitchFamily="1" charset="-128"/>
                <a:cs typeface="ＭＳ Ｐゴシック" pitchFamily="1" charset="-128"/>
              </a:rPr>
              <a:t>origi</a:t>
            </a:r>
            <a:r>
              <a:rPr lang="en-US" b="0" dirty="0">
                <a:latin typeface="Arial" pitchFamily="1" charset="0"/>
                <a:ea typeface="ＭＳ Ｐゴシック" pitchFamily="1" charset="-128"/>
                <a:cs typeface="ＭＳ Ｐゴシック" pitchFamily="1" charset="-128"/>
              </a:rPr>
              <a:t> </a:t>
            </a:r>
            <a:r>
              <a:rPr lang="en-US" b="0" dirty="0" err="1">
                <a:latin typeface="Arial" pitchFamily="1" charset="0"/>
                <a:ea typeface="ＭＳ Ｐゴシック" pitchFamily="1" charset="-128"/>
                <a:cs typeface="ＭＳ Ｐゴシック" pitchFamily="1" charset="-128"/>
              </a:rPr>
              <a:t>nal</a:t>
            </a:r>
            <a:r>
              <a:rPr lang="en-US" b="0" dirty="0">
                <a:latin typeface="Arial" pitchFamily="1" charset="0"/>
                <a:ea typeface="ＭＳ Ｐゴシック" pitchFamily="1" charset="-128"/>
                <a:cs typeface="ＭＳ Ｐゴシック" pitchFamily="1" charset="-128"/>
              </a:rPr>
              <a:t> flow of spoofed-source packets. Security researchers, such as those with the</a:t>
            </a:r>
          </a:p>
          <a:p>
            <a:r>
              <a:rPr lang="en-US" b="0" dirty="0" err="1">
                <a:latin typeface="Arial" pitchFamily="1" charset="0"/>
                <a:ea typeface="ＭＳ Ｐゴシック" pitchFamily="1" charset="-128"/>
                <a:cs typeface="ＭＳ Ｐゴシック" pitchFamily="1" charset="-128"/>
              </a:rPr>
              <a:t>Honeynet</a:t>
            </a:r>
            <a:r>
              <a:rPr lang="en-US" b="0" dirty="0">
                <a:latin typeface="Arial" pitchFamily="1" charset="0"/>
                <a:ea typeface="ＭＳ Ｐゴシック" pitchFamily="1" charset="-128"/>
                <a:cs typeface="ＭＳ Ｐゴシック" pitchFamily="1" charset="-128"/>
              </a:rPr>
              <a:t> Project, have taken blocks of unused IP addresses, advertised routes to</a:t>
            </a:r>
          </a:p>
          <a:p>
            <a:r>
              <a:rPr lang="en-US" b="0" dirty="0">
                <a:latin typeface="Arial" pitchFamily="1" charset="0"/>
                <a:ea typeface="ＭＳ Ｐゴシック" pitchFamily="1" charset="-128"/>
                <a:cs typeface="ＭＳ Ｐゴシック" pitchFamily="1" charset="-128"/>
              </a:rPr>
              <a:t>them, and then collected details of any packets sent to these addresses. Since no real</a:t>
            </a:r>
          </a:p>
          <a:p>
            <a:r>
              <a:rPr lang="en-US" b="0" dirty="0">
                <a:latin typeface="Arial" pitchFamily="1" charset="0"/>
                <a:ea typeface="ＭＳ Ｐゴシック" pitchFamily="1" charset="-128"/>
                <a:cs typeface="ＭＳ Ｐゴシック" pitchFamily="1" charset="-128"/>
              </a:rPr>
              <a:t>systems use these addresses, no legitimate packets should be directed to them. Any</a:t>
            </a:r>
          </a:p>
          <a:p>
            <a:r>
              <a:rPr lang="en-US" b="0" dirty="0">
                <a:latin typeface="Arial" pitchFamily="1" charset="0"/>
                <a:ea typeface="ＭＳ Ｐゴシック" pitchFamily="1" charset="-128"/>
                <a:cs typeface="ＭＳ Ｐゴシック" pitchFamily="1" charset="-128"/>
              </a:rPr>
              <a:t>packets received might simply be corrupted. It is much more likely, though, that</a:t>
            </a:r>
          </a:p>
          <a:p>
            <a:r>
              <a:rPr lang="en-US" b="0" dirty="0">
                <a:latin typeface="Arial" pitchFamily="1" charset="0"/>
                <a:ea typeface="ＭＳ Ｐゴシック" pitchFamily="1" charset="-128"/>
                <a:cs typeface="ＭＳ Ｐゴシック" pitchFamily="1" charset="-128"/>
              </a:rPr>
              <a:t>they are the direct or indirect result of network attacks. The ICMP echo response</a:t>
            </a:r>
          </a:p>
          <a:p>
            <a:r>
              <a:rPr lang="en-US" b="0" dirty="0">
                <a:latin typeface="Arial" pitchFamily="1" charset="0"/>
                <a:ea typeface="ＭＳ Ｐゴシック" pitchFamily="1" charset="-128"/>
                <a:cs typeface="ＭＳ Ｐゴシック" pitchFamily="1" charset="-128"/>
              </a:rPr>
              <a:t>packets generated in response to a ping flood using randomly spoofed source</a:t>
            </a:r>
          </a:p>
          <a:p>
            <a:r>
              <a:rPr lang="en-US" b="0" dirty="0">
                <a:latin typeface="Arial" pitchFamily="1" charset="0"/>
                <a:ea typeface="ＭＳ Ｐゴシック" pitchFamily="1" charset="-128"/>
                <a:cs typeface="ＭＳ Ｐゴシック" pitchFamily="1" charset="-128"/>
              </a:rPr>
              <a:t>addresses is a good example. This is known as backscatter traffic . Monitoring the</a:t>
            </a:r>
          </a:p>
          <a:p>
            <a:r>
              <a:rPr lang="en-US" b="0" dirty="0">
                <a:latin typeface="Arial" pitchFamily="1" charset="0"/>
                <a:ea typeface="ＭＳ Ｐゴシック" pitchFamily="1" charset="-128"/>
                <a:cs typeface="ＭＳ Ｐゴシック" pitchFamily="1" charset="-128"/>
              </a:rPr>
              <a:t>type of packets gives valuable information on the type and scale of attacks being</a:t>
            </a:r>
          </a:p>
          <a:p>
            <a:r>
              <a:rPr lang="en-US" b="0" dirty="0">
                <a:latin typeface="Arial" pitchFamily="1" charset="0"/>
                <a:ea typeface="ＭＳ Ｐゴシック" pitchFamily="1" charset="-128"/>
                <a:cs typeface="ＭＳ Ｐゴシック" pitchFamily="1" charset="-128"/>
              </a:rPr>
              <a:t>used, as described by [MOOR06], for example. This information is being used to</a:t>
            </a:r>
          </a:p>
          <a:p>
            <a:r>
              <a:rPr lang="en-US" b="0" dirty="0">
                <a:latin typeface="Arial" pitchFamily="1" charset="0"/>
                <a:ea typeface="ＭＳ Ｐゴシック" pitchFamily="1" charset="-128"/>
                <a:cs typeface="ＭＳ Ｐゴシック" pitchFamily="1" charset="-128"/>
              </a:rPr>
              <a:t>develop responses to the attacks being seen.</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8337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4460B1-ED13-DB42-B9DD-3144F6804D1E}" type="slidenum">
              <a:rPr lang="en-AU">
                <a:latin typeface="Arial" pitchFamily="1" charset="0"/>
              </a:rPr>
              <a:pPr/>
              <a:t>8</a:t>
            </a:fld>
            <a:endParaRPr lang="en-AU">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Along with the basic flooding attack, the other common classic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the</a:t>
            </a:r>
          </a:p>
          <a:p>
            <a:r>
              <a:rPr lang="en-US" dirty="0">
                <a:latin typeface="Arial" pitchFamily="1" charset="0"/>
                <a:ea typeface="ＭＳ Ｐゴシック" pitchFamily="1" charset="-128"/>
                <a:cs typeface="ＭＳ Ｐゴシック" pitchFamily="1" charset="-128"/>
              </a:rPr>
              <a:t>SYN spoofing attack. This attacks the ability of a network server to respond to TCP</a:t>
            </a:r>
          </a:p>
          <a:p>
            <a:r>
              <a:rPr lang="en-US" dirty="0">
                <a:latin typeface="Arial" pitchFamily="1" charset="0"/>
                <a:ea typeface="ＭＳ Ｐゴシック" pitchFamily="1" charset="-128"/>
                <a:cs typeface="ＭＳ Ｐゴシック" pitchFamily="1" charset="-128"/>
              </a:rPr>
              <a:t>connection requests by overflowing the tables used to manage such connections.</a:t>
            </a:r>
          </a:p>
          <a:p>
            <a:r>
              <a:rPr lang="en-US" dirty="0">
                <a:latin typeface="Arial" pitchFamily="1" charset="0"/>
                <a:ea typeface="ＭＳ Ｐゴシック" pitchFamily="1" charset="-128"/>
                <a:cs typeface="ＭＳ Ｐゴシック" pitchFamily="1" charset="-128"/>
              </a:rPr>
              <a:t>This means future connection requests from legitimate users fail, denying them</a:t>
            </a:r>
          </a:p>
          <a:p>
            <a:r>
              <a:rPr lang="en-US" dirty="0">
                <a:latin typeface="Arial" pitchFamily="1" charset="0"/>
                <a:ea typeface="ＭＳ Ｐゴシック" pitchFamily="1" charset="-128"/>
                <a:cs typeface="ＭＳ Ｐゴシック" pitchFamily="1" charset="-128"/>
              </a:rPr>
              <a:t>access to the server. It is thus an attack on system resources, specifically the network</a:t>
            </a:r>
          </a:p>
          <a:p>
            <a:r>
              <a:rPr lang="en-US" dirty="0">
                <a:latin typeface="Arial" pitchFamily="1" charset="0"/>
                <a:ea typeface="ＭＳ Ｐゴシック" pitchFamily="1" charset="-128"/>
                <a:cs typeface="ＭＳ Ｐゴシック" pitchFamily="1" charset="-128"/>
              </a:rPr>
              <a:t>handling code in the operating system.</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8784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26F50A4-B6E3-5847-BD34-B2FA59EEE481}" type="slidenum">
              <a:rPr lang="en-AU">
                <a:latin typeface="Arial" pitchFamily="1" charset="0"/>
              </a:rPr>
              <a:pPr/>
              <a:t>9</a:t>
            </a:fld>
            <a:endParaRPr lang="en-AU">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understand the operation of these attacks, we need to review the three-way</a:t>
            </a:r>
          </a:p>
          <a:p>
            <a:r>
              <a:rPr lang="en-US" dirty="0">
                <a:latin typeface="Arial" pitchFamily="1" charset="0"/>
                <a:ea typeface="ＭＳ Ｐゴシック" pitchFamily="1" charset="-128"/>
                <a:cs typeface="ＭＳ Ｐゴシック" pitchFamily="1" charset="-128"/>
              </a:rPr>
              <a:t>handshake that TCP uses to establish a connection. This is illustrated in Figure 7.2 .</a:t>
            </a:r>
          </a:p>
          <a:p>
            <a:r>
              <a:rPr lang="en-US" dirty="0">
                <a:latin typeface="Arial" pitchFamily="1" charset="0"/>
                <a:ea typeface="ＭＳ Ｐゴシック" pitchFamily="1" charset="-128"/>
                <a:cs typeface="ＭＳ Ｐゴシック" pitchFamily="1" charset="-128"/>
              </a:rPr>
              <a:t>The client system initiates the request for a TCP connection by sending a SYN packet</a:t>
            </a:r>
          </a:p>
          <a:p>
            <a:r>
              <a:rPr lang="en-US" dirty="0">
                <a:latin typeface="Arial" pitchFamily="1" charset="0"/>
                <a:ea typeface="ＭＳ Ｐゴシック" pitchFamily="1" charset="-128"/>
                <a:cs typeface="ＭＳ Ｐゴシック" pitchFamily="1" charset="-128"/>
              </a:rPr>
              <a:t>to the server. This identifies the client’s address and port number and supplies an</a:t>
            </a:r>
          </a:p>
          <a:p>
            <a:r>
              <a:rPr lang="en-US" dirty="0">
                <a:latin typeface="Arial" pitchFamily="1" charset="0"/>
                <a:ea typeface="ＭＳ Ｐゴシック" pitchFamily="1" charset="-128"/>
                <a:cs typeface="ＭＳ Ｐゴシック" pitchFamily="1" charset="-128"/>
              </a:rPr>
              <a:t>initial sequence number. It may also include a request for other TCP options. The</a:t>
            </a:r>
          </a:p>
          <a:p>
            <a:r>
              <a:rPr lang="en-US" dirty="0">
                <a:latin typeface="Arial" pitchFamily="1" charset="0"/>
                <a:ea typeface="ＭＳ Ｐゴシック" pitchFamily="1" charset="-128"/>
                <a:cs typeface="ＭＳ Ｐゴシック" pitchFamily="1" charset="-128"/>
              </a:rPr>
              <a:t>server records all the details about this request in a table of known TCP connections.</a:t>
            </a:r>
          </a:p>
          <a:p>
            <a:r>
              <a:rPr lang="en-US" dirty="0">
                <a:latin typeface="Arial" pitchFamily="1" charset="0"/>
                <a:ea typeface="ＭＳ Ｐゴシック" pitchFamily="1" charset="-128"/>
                <a:cs typeface="ＭＳ Ｐゴシック" pitchFamily="1" charset="-128"/>
              </a:rPr>
              <a:t>It then responds to the client with a SYN-ACK packet. This includes a sequence</a:t>
            </a:r>
          </a:p>
          <a:p>
            <a:r>
              <a:rPr lang="en-US" dirty="0">
                <a:latin typeface="Arial" pitchFamily="1" charset="0"/>
                <a:ea typeface="ＭＳ Ｐゴシック" pitchFamily="1" charset="-128"/>
                <a:cs typeface="ＭＳ Ｐゴシック" pitchFamily="1" charset="-128"/>
              </a:rPr>
              <a:t>number for the server and increments the client’s sequence number to confirm receipt</a:t>
            </a:r>
          </a:p>
          <a:p>
            <a:r>
              <a:rPr lang="en-US" dirty="0">
                <a:latin typeface="Arial" pitchFamily="1" charset="0"/>
                <a:ea typeface="ＭＳ Ｐゴシック" pitchFamily="1" charset="-128"/>
                <a:cs typeface="ＭＳ Ｐゴシック" pitchFamily="1" charset="-128"/>
              </a:rPr>
              <a:t>of the SYN packet. Once the client receives this, it sends an ACK packet to the server</a:t>
            </a:r>
          </a:p>
          <a:p>
            <a:r>
              <a:rPr lang="en-US" dirty="0">
                <a:latin typeface="Arial" pitchFamily="1" charset="0"/>
                <a:ea typeface="ＭＳ Ｐゴシック" pitchFamily="1" charset="-128"/>
                <a:cs typeface="ＭＳ Ｐゴシック" pitchFamily="1" charset="-128"/>
              </a:rPr>
              <a:t>with an incremented server sequence number and marks the connection as established.</a:t>
            </a:r>
          </a:p>
          <a:p>
            <a:r>
              <a:rPr lang="en-US" dirty="0">
                <a:latin typeface="Arial" pitchFamily="1" charset="0"/>
                <a:ea typeface="ＭＳ Ｐゴシック" pitchFamily="1" charset="-128"/>
                <a:cs typeface="ＭＳ Ｐゴシック" pitchFamily="1" charset="-128"/>
              </a:rPr>
              <a:t>Likewise, when the server receives this ACK packet, it also marks the connection</a:t>
            </a:r>
          </a:p>
          <a:p>
            <a:r>
              <a:rPr lang="en-US" dirty="0">
                <a:latin typeface="Arial" pitchFamily="1" charset="0"/>
                <a:ea typeface="ＭＳ Ｐゴシック" pitchFamily="1" charset="-128"/>
                <a:cs typeface="ＭＳ Ｐゴシック" pitchFamily="1" charset="-128"/>
              </a:rPr>
              <a:t>as established. Either party may then proceed with data transfer. In practice, this</a:t>
            </a:r>
          </a:p>
          <a:p>
            <a:r>
              <a:rPr lang="en-US" dirty="0">
                <a:latin typeface="Arial" pitchFamily="1" charset="0"/>
                <a:ea typeface="ＭＳ Ｐゴシック" pitchFamily="1" charset="-128"/>
                <a:cs typeface="ＭＳ Ｐゴシック" pitchFamily="1" charset="-128"/>
              </a:rPr>
              <a:t>ideal exchange sometimes fails. These packets are transported using IP, which is an</a:t>
            </a:r>
          </a:p>
          <a:p>
            <a:r>
              <a:rPr lang="en-US" dirty="0">
                <a:latin typeface="Arial" pitchFamily="1" charset="0"/>
                <a:ea typeface="ＭＳ Ｐゴシック" pitchFamily="1" charset="-128"/>
                <a:cs typeface="ＭＳ Ｐゴシック" pitchFamily="1" charset="-128"/>
              </a:rPr>
              <a:t>unreliable, though best-effort, network protocol. Any of the packets might be lost in</a:t>
            </a:r>
          </a:p>
          <a:p>
            <a:r>
              <a:rPr lang="en-US" dirty="0">
                <a:latin typeface="Arial" pitchFamily="1" charset="0"/>
                <a:ea typeface="ＭＳ Ｐゴシック" pitchFamily="1" charset="-128"/>
                <a:cs typeface="ＭＳ Ｐゴシック" pitchFamily="1" charset="-128"/>
              </a:rPr>
              <a:t>transit, as a result of congestion, for example. Hence both the client and server keep</a:t>
            </a:r>
          </a:p>
          <a:p>
            <a:r>
              <a:rPr lang="en-US" dirty="0">
                <a:latin typeface="Arial" pitchFamily="1" charset="0"/>
                <a:ea typeface="ＭＳ Ｐゴシック" pitchFamily="1" charset="-128"/>
                <a:cs typeface="ＭＳ Ｐゴシック" pitchFamily="1" charset="-128"/>
              </a:rPr>
              <a:t>track of which packets they have sent and, if no response is received in a reasonable</a:t>
            </a:r>
          </a:p>
          <a:p>
            <a:r>
              <a:rPr lang="en-US" dirty="0">
                <a:latin typeface="Arial" pitchFamily="1" charset="0"/>
                <a:ea typeface="ＭＳ Ｐゴシック" pitchFamily="1" charset="-128"/>
                <a:cs typeface="ＭＳ Ｐゴシック" pitchFamily="1" charset="-128"/>
              </a:rPr>
              <a:t>time, will resend those packets. As a result, TCP is a reliable transport protocol, and</a:t>
            </a:r>
          </a:p>
          <a:p>
            <a:r>
              <a:rPr lang="en-US" dirty="0">
                <a:latin typeface="Arial" pitchFamily="1" charset="0"/>
                <a:ea typeface="ＭＳ Ｐゴシック" pitchFamily="1" charset="-128"/>
                <a:cs typeface="ＭＳ Ｐゴシック" pitchFamily="1" charset="-128"/>
              </a:rPr>
              <a:t>any applications using it need not concern themselves with problems of lost or reordered</a:t>
            </a:r>
          </a:p>
          <a:p>
            <a:r>
              <a:rPr lang="en-US" dirty="0">
                <a:latin typeface="Arial" pitchFamily="1" charset="0"/>
                <a:ea typeface="ＭＳ Ｐゴシック" pitchFamily="1" charset="-128"/>
                <a:cs typeface="ＭＳ Ｐゴシック" pitchFamily="1" charset="-128"/>
              </a:rPr>
              <a:t>packets. This does, however, impose an overhead on the systems in managing</a:t>
            </a:r>
          </a:p>
          <a:p>
            <a:r>
              <a:rPr lang="en-US" dirty="0">
                <a:latin typeface="Arial" pitchFamily="1" charset="0"/>
                <a:ea typeface="ＭＳ Ｐゴシック" pitchFamily="1" charset="-128"/>
                <a:cs typeface="ＭＳ Ｐゴシック" pitchFamily="1" charset="-128"/>
              </a:rPr>
              <a:t>this reliable transfer of packets.</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60215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414800F-1C66-B94D-B60C-CD20A76F82A4}" type="slidenum">
              <a:rPr lang="en-AU">
                <a:latin typeface="Arial" pitchFamily="1" charset="0"/>
              </a:rPr>
              <a:pPr/>
              <a:t>10</a:t>
            </a:fld>
            <a:endParaRPr lang="en-AU">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SYN spoofing attack exploits this behavior on the targeted server system.</a:t>
            </a:r>
          </a:p>
          <a:p>
            <a:r>
              <a:rPr lang="en-US" dirty="0">
                <a:latin typeface="Arial" pitchFamily="1" charset="0"/>
                <a:ea typeface="ＭＳ Ｐゴシック" pitchFamily="1" charset="-128"/>
                <a:cs typeface="ＭＳ Ｐゴシック" pitchFamily="1" charset="-128"/>
              </a:rPr>
              <a:t>The attacker generates a number of SYN connection request packets with forged</a:t>
            </a:r>
          </a:p>
          <a:p>
            <a:r>
              <a:rPr lang="en-US" dirty="0">
                <a:latin typeface="Arial" pitchFamily="1" charset="0"/>
                <a:ea typeface="ＭＳ Ｐゴシック" pitchFamily="1" charset="-128"/>
                <a:cs typeface="ＭＳ Ｐゴシック" pitchFamily="1" charset="-128"/>
              </a:rPr>
              <a:t>source addresses. For each of these the server records the details of the TCP connection</a:t>
            </a:r>
          </a:p>
          <a:p>
            <a:r>
              <a:rPr lang="en-US" dirty="0">
                <a:latin typeface="Arial" pitchFamily="1" charset="0"/>
                <a:ea typeface="ＭＳ Ｐゴシック" pitchFamily="1" charset="-128"/>
                <a:cs typeface="ＭＳ Ｐゴシック" pitchFamily="1" charset="-128"/>
              </a:rPr>
              <a:t>request and sends the SYN-ACK packet to the claimed source address,</a:t>
            </a:r>
          </a:p>
          <a:p>
            <a:r>
              <a:rPr lang="en-US" dirty="0">
                <a:latin typeface="Arial" pitchFamily="1" charset="0"/>
                <a:ea typeface="ＭＳ Ｐゴシック" pitchFamily="1" charset="-128"/>
                <a:cs typeface="ＭＳ Ｐゴシック" pitchFamily="1" charset="-128"/>
              </a:rPr>
              <a:t>as shown in Figure 7.3 . If there is a valid system at this address, it will respond</a:t>
            </a:r>
          </a:p>
          <a:p>
            <a:r>
              <a:rPr lang="en-US" dirty="0">
                <a:latin typeface="Arial" pitchFamily="1" charset="0"/>
                <a:ea typeface="ＭＳ Ｐゴシック" pitchFamily="1" charset="-128"/>
                <a:cs typeface="ＭＳ Ｐゴシック" pitchFamily="1" charset="-128"/>
              </a:rPr>
              <a:t>with a RST (reset) packet to cancel this unknown connection request. When the</a:t>
            </a:r>
          </a:p>
          <a:p>
            <a:r>
              <a:rPr lang="en-US" dirty="0">
                <a:latin typeface="Arial" pitchFamily="1" charset="0"/>
                <a:ea typeface="ＭＳ Ｐゴシック" pitchFamily="1" charset="-128"/>
                <a:cs typeface="ＭＳ Ｐゴシック" pitchFamily="1" charset="-128"/>
              </a:rPr>
              <a:t>server receives this packet, it cancels the connection request and removes the saved</a:t>
            </a:r>
          </a:p>
          <a:p>
            <a:r>
              <a:rPr lang="en-US" dirty="0">
                <a:latin typeface="Arial" pitchFamily="1" charset="0"/>
                <a:ea typeface="ＭＳ Ｐゴシック" pitchFamily="1" charset="-128"/>
                <a:cs typeface="ＭＳ Ｐゴシック" pitchFamily="1" charset="-128"/>
              </a:rPr>
              <a:t>information. However, if the source system is too busy, or there is no system at the</a:t>
            </a:r>
          </a:p>
          <a:p>
            <a:r>
              <a:rPr lang="en-US" dirty="0">
                <a:latin typeface="Arial" pitchFamily="1" charset="0"/>
                <a:ea typeface="ＭＳ Ｐゴシック" pitchFamily="1" charset="-128"/>
                <a:cs typeface="ＭＳ Ｐゴシック" pitchFamily="1" charset="-128"/>
              </a:rPr>
              <a:t>forged address, then no reply will return. In these cases the server will resend the</a:t>
            </a:r>
          </a:p>
          <a:p>
            <a:r>
              <a:rPr lang="en-US" dirty="0">
                <a:latin typeface="Arial" pitchFamily="1" charset="0"/>
                <a:ea typeface="ＭＳ Ｐゴシック" pitchFamily="1" charset="-128"/>
                <a:cs typeface="ＭＳ Ｐゴシック" pitchFamily="1" charset="-128"/>
              </a:rPr>
              <a:t>SYN-ACK packet a number of times before finally assuming the connection request</a:t>
            </a:r>
          </a:p>
          <a:p>
            <a:r>
              <a:rPr lang="en-US" dirty="0">
                <a:latin typeface="Arial" pitchFamily="1" charset="0"/>
                <a:ea typeface="ＭＳ Ｐゴシック" pitchFamily="1" charset="-128"/>
                <a:cs typeface="ＭＳ Ｐゴシック" pitchFamily="1" charset="-128"/>
              </a:rPr>
              <a:t>has failed and deleting the information saved concerning it. In this period between</a:t>
            </a:r>
          </a:p>
          <a:p>
            <a:r>
              <a:rPr lang="en-US" dirty="0">
                <a:latin typeface="Arial" pitchFamily="1" charset="0"/>
                <a:ea typeface="ＭＳ Ｐゴシック" pitchFamily="1" charset="-128"/>
                <a:cs typeface="ＭＳ Ｐゴシック" pitchFamily="1" charset="-128"/>
              </a:rPr>
              <a:t>when the original SYN packet is received and when the server assumes the request</a:t>
            </a:r>
          </a:p>
          <a:p>
            <a:r>
              <a:rPr lang="en-US" dirty="0">
                <a:latin typeface="Arial" pitchFamily="1" charset="0"/>
                <a:ea typeface="ＭＳ Ｐゴシック" pitchFamily="1" charset="-128"/>
                <a:cs typeface="ＭＳ Ｐゴシック" pitchFamily="1" charset="-128"/>
              </a:rPr>
              <a:t>has failed, the server is using an entry in its table of known TCP connections. This</a:t>
            </a:r>
          </a:p>
          <a:p>
            <a:r>
              <a:rPr lang="en-US" dirty="0">
                <a:latin typeface="Arial" pitchFamily="1" charset="0"/>
                <a:ea typeface="ＭＳ Ｐゴシック" pitchFamily="1" charset="-128"/>
                <a:cs typeface="ＭＳ Ｐゴシック" pitchFamily="1" charset="-128"/>
              </a:rPr>
              <a:t>table is typically sized on the assumption that most connection requests quickly</a:t>
            </a:r>
          </a:p>
          <a:p>
            <a:r>
              <a:rPr lang="en-US" dirty="0">
                <a:latin typeface="Arial" pitchFamily="1" charset="0"/>
                <a:ea typeface="ＭＳ Ｐゴシック" pitchFamily="1" charset="-128"/>
                <a:cs typeface="ＭＳ Ｐゴシック" pitchFamily="1" charset="-128"/>
              </a:rPr>
              <a:t>succeed and that a reasonable number of requests may be handled simultaneously.</a:t>
            </a:r>
          </a:p>
          <a:p>
            <a:r>
              <a:rPr lang="en-US" dirty="0">
                <a:latin typeface="Arial" pitchFamily="1" charset="0"/>
                <a:ea typeface="ＭＳ Ｐゴシック" pitchFamily="1" charset="-128"/>
                <a:cs typeface="ＭＳ Ｐゴシック" pitchFamily="1" charset="-128"/>
              </a:rPr>
              <a:t>However, in a SYN spoofing attack, the attacker directs a very large number of</a:t>
            </a:r>
          </a:p>
          <a:p>
            <a:r>
              <a:rPr lang="en-US" dirty="0">
                <a:latin typeface="Arial" pitchFamily="1" charset="0"/>
                <a:ea typeface="ＭＳ Ｐゴシック" pitchFamily="1" charset="-128"/>
                <a:cs typeface="ＭＳ Ｐゴシック" pitchFamily="1" charset="-128"/>
              </a:rPr>
              <a:t>forged connection requests at the targeted server. These rapidly fill the table of</a:t>
            </a:r>
          </a:p>
          <a:p>
            <a:r>
              <a:rPr lang="en-US" dirty="0">
                <a:latin typeface="Arial" pitchFamily="1" charset="0"/>
                <a:ea typeface="ＭＳ Ｐゴシック" pitchFamily="1" charset="-128"/>
                <a:cs typeface="ＭＳ Ｐゴシック" pitchFamily="1" charset="-128"/>
              </a:rPr>
              <a:t>known TCP connections on the server. Once this table is full, any future requests,</a:t>
            </a:r>
          </a:p>
          <a:p>
            <a:r>
              <a:rPr lang="en-US" dirty="0">
                <a:latin typeface="Arial" pitchFamily="1" charset="0"/>
                <a:ea typeface="ＭＳ Ｐゴシック" pitchFamily="1" charset="-128"/>
                <a:cs typeface="ＭＳ Ｐゴシック" pitchFamily="1" charset="-128"/>
              </a:rPr>
              <a:t>including legitimate requests from other users, are rejected. The table entries will</a:t>
            </a:r>
          </a:p>
          <a:p>
            <a:r>
              <a:rPr lang="en-US" dirty="0">
                <a:latin typeface="Arial" pitchFamily="1" charset="0"/>
                <a:ea typeface="ＭＳ Ｐゴシック" pitchFamily="1" charset="-128"/>
                <a:cs typeface="ＭＳ Ｐゴシック" pitchFamily="1" charset="-128"/>
              </a:rPr>
              <a:t>time out and be removed, which in normal network usage corrects temporary</a:t>
            </a:r>
          </a:p>
          <a:p>
            <a:r>
              <a:rPr lang="en-US" dirty="0">
                <a:latin typeface="Arial" pitchFamily="1" charset="0"/>
                <a:ea typeface="ＭＳ Ｐゴシック" pitchFamily="1" charset="-128"/>
                <a:cs typeface="ＭＳ Ｐゴシック" pitchFamily="1" charset="-128"/>
              </a:rPr>
              <a:t>overflow problems. However, if the attacker keeps a sufficient volume of forged</a:t>
            </a:r>
          </a:p>
          <a:p>
            <a:r>
              <a:rPr lang="en-US" dirty="0">
                <a:latin typeface="Arial" pitchFamily="1" charset="0"/>
                <a:ea typeface="ＭＳ Ｐゴシック" pitchFamily="1" charset="-128"/>
                <a:cs typeface="ＭＳ Ｐゴシック" pitchFamily="1" charset="-128"/>
              </a:rPr>
              <a:t>requests flowing, this table will be constantly full and the server will be effectively</a:t>
            </a:r>
          </a:p>
          <a:p>
            <a:r>
              <a:rPr lang="en-US" dirty="0">
                <a:latin typeface="Arial" pitchFamily="1" charset="0"/>
                <a:ea typeface="ＭＳ Ｐゴシック" pitchFamily="1" charset="-128"/>
                <a:cs typeface="ＭＳ Ｐゴシック" pitchFamily="1" charset="-128"/>
              </a:rPr>
              <a:t>cut off from the Internet, unable to respond to most legitimate connection requests.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order to increase the usage of the known TCP connections table, the</a:t>
            </a:r>
          </a:p>
          <a:p>
            <a:r>
              <a:rPr lang="en-US" dirty="0">
                <a:latin typeface="Arial" pitchFamily="1" charset="0"/>
                <a:ea typeface="ＭＳ Ｐゴシック" pitchFamily="1" charset="-128"/>
                <a:cs typeface="ＭＳ Ｐゴシック" pitchFamily="1" charset="-128"/>
              </a:rPr>
              <a:t>attacker ideally wishes to use addresses that will not respond to the SYN-ACK with</a:t>
            </a:r>
          </a:p>
          <a:p>
            <a:r>
              <a:rPr lang="en-US" dirty="0">
                <a:latin typeface="Arial" pitchFamily="1" charset="0"/>
                <a:ea typeface="ＭＳ Ｐゴシック" pitchFamily="1" charset="-128"/>
                <a:cs typeface="ＭＳ Ｐゴシック" pitchFamily="1" charset="-128"/>
              </a:rPr>
              <a:t>a RST. This can be done by overloading the host that owns the chosen spoofed</a:t>
            </a:r>
          </a:p>
          <a:p>
            <a:r>
              <a:rPr lang="en-US" dirty="0">
                <a:latin typeface="Arial" pitchFamily="1" charset="0"/>
                <a:ea typeface="ＭＳ Ｐゴシック" pitchFamily="1" charset="-128"/>
                <a:cs typeface="ＭＳ Ｐゴシック" pitchFamily="1" charset="-128"/>
              </a:rPr>
              <a:t>source address, or by simply using a wide range of random addresses. In this case,</a:t>
            </a:r>
          </a:p>
          <a:p>
            <a:r>
              <a:rPr lang="en-US" dirty="0">
                <a:latin typeface="Arial" pitchFamily="1" charset="0"/>
                <a:ea typeface="ＭＳ Ｐゴシック" pitchFamily="1" charset="-128"/>
                <a:cs typeface="ＭＳ Ｐゴシック" pitchFamily="1" charset="-128"/>
              </a:rPr>
              <a:t>the attacker relies on the fact that there are many unused addresses on the Internet.</a:t>
            </a:r>
          </a:p>
          <a:p>
            <a:r>
              <a:rPr lang="en-US" dirty="0">
                <a:latin typeface="Arial" pitchFamily="1" charset="0"/>
                <a:ea typeface="ＭＳ Ｐゴシック" pitchFamily="1" charset="-128"/>
                <a:cs typeface="ＭＳ Ｐゴシック" pitchFamily="1" charset="-128"/>
              </a:rPr>
              <a:t>Consequently, a reasonable proportion of randomly generated addresses will not</a:t>
            </a:r>
          </a:p>
          <a:p>
            <a:r>
              <a:rPr lang="en-US" dirty="0">
                <a:latin typeface="Arial" pitchFamily="1" charset="0"/>
                <a:ea typeface="ＭＳ Ｐゴシック" pitchFamily="1" charset="-128"/>
                <a:cs typeface="ＭＳ Ｐゴシック" pitchFamily="1" charset="-128"/>
              </a:rPr>
              <a:t>correspond to a real host.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is a significant difference in the volume of network traffic between a</a:t>
            </a:r>
          </a:p>
          <a:p>
            <a:r>
              <a:rPr lang="en-US" dirty="0">
                <a:latin typeface="Arial" pitchFamily="1" charset="0"/>
                <a:ea typeface="ＭＳ Ｐゴシック" pitchFamily="1" charset="-128"/>
                <a:cs typeface="ＭＳ Ｐゴシック" pitchFamily="1" charset="-128"/>
              </a:rPr>
              <a:t>SYN spoof attack and the basic flooding attack we discussed. The actual volume of</a:t>
            </a:r>
          </a:p>
          <a:p>
            <a:r>
              <a:rPr lang="en-US" dirty="0">
                <a:latin typeface="Arial" pitchFamily="1" charset="0"/>
                <a:ea typeface="ＭＳ Ｐゴシック" pitchFamily="1" charset="-128"/>
                <a:cs typeface="ＭＳ Ｐゴシック" pitchFamily="1" charset="-128"/>
              </a:rPr>
              <a:t>SYN traffic can be comparatively low, nowhere near the maximum capacity of the</a:t>
            </a:r>
          </a:p>
          <a:p>
            <a:r>
              <a:rPr lang="en-US" dirty="0">
                <a:latin typeface="Arial" pitchFamily="1" charset="0"/>
                <a:ea typeface="ＭＳ Ｐゴシック" pitchFamily="1" charset="-128"/>
                <a:cs typeface="ＭＳ Ｐゴシック" pitchFamily="1" charset="-128"/>
              </a:rPr>
              <a:t>link to the server. It simply has to be high enough to keep the known TCP connections</a:t>
            </a:r>
          </a:p>
          <a:p>
            <a:r>
              <a:rPr lang="en-US" dirty="0">
                <a:latin typeface="Arial" pitchFamily="1" charset="0"/>
                <a:ea typeface="ＭＳ Ｐゴシック" pitchFamily="1" charset="-128"/>
                <a:cs typeface="ＭＳ Ｐゴシック" pitchFamily="1" charset="-128"/>
              </a:rPr>
              <a:t>table filled. Unlike the flooding attack, this means the attacker does not need</a:t>
            </a:r>
          </a:p>
          <a:p>
            <a:r>
              <a:rPr lang="en-US" dirty="0">
                <a:latin typeface="Arial" pitchFamily="1" charset="0"/>
                <a:ea typeface="ＭＳ Ｐゴシック" pitchFamily="1" charset="-128"/>
                <a:cs typeface="ＭＳ Ｐゴシック" pitchFamily="1" charset="-128"/>
              </a:rPr>
              <a:t>access to a high-volume network connection. In the network shown in Figure 7.1 ,</a:t>
            </a:r>
          </a:p>
          <a:p>
            <a:r>
              <a:rPr lang="en-US" dirty="0">
                <a:latin typeface="Arial" pitchFamily="1" charset="0"/>
                <a:ea typeface="ＭＳ Ｐゴシック" pitchFamily="1" charset="-128"/>
                <a:cs typeface="ＭＳ Ｐゴシック" pitchFamily="1" charset="-128"/>
              </a:rPr>
              <a:t>the medium-sized organization, or even a broadband home user, could successfully</a:t>
            </a:r>
          </a:p>
          <a:p>
            <a:r>
              <a:rPr lang="en-US" dirty="0">
                <a:latin typeface="Arial" pitchFamily="1" charset="0"/>
                <a:ea typeface="ＭＳ Ｐゴシック" pitchFamily="1" charset="-128"/>
                <a:cs typeface="ＭＳ Ｐゴシック" pitchFamily="1" charset="-128"/>
              </a:rPr>
              <a:t>attack the large company server using a SYN spoofing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flood of packets from a single server or a SYN spoofing attack originating</a:t>
            </a:r>
          </a:p>
          <a:p>
            <a:r>
              <a:rPr lang="en-US" dirty="0">
                <a:latin typeface="Arial" pitchFamily="1" charset="0"/>
                <a:ea typeface="ＭＳ Ｐゴシック" pitchFamily="1" charset="-128"/>
                <a:cs typeface="ＭＳ Ｐゴシック" pitchFamily="1" charset="-128"/>
              </a:rPr>
              <a:t>on a single system were probably the two most common early forms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a:t>
            </a:r>
          </a:p>
          <a:p>
            <a:r>
              <a:rPr lang="en-US" dirty="0">
                <a:latin typeface="Arial" pitchFamily="1" charset="0"/>
                <a:ea typeface="ＭＳ Ｐゴシック" pitchFamily="1" charset="-128"/>
                <a:cs typeface="ＭＳ Ｐゴシック" pitchFamily="1" charset="-128"/>
              </a:rPr>
              <a:t>In the case of a flooding attack this was a significant limitation, and attacks evolved</a:t>
            </a:r>
          </a:p>
          <a:p>
            <a:r>
              <a:rPr lang="en-US" dirty="0">
                <a:latin typeface="Arial" pitchFamily="1" charset="0"/>
                <a:ea typeface="ＭＳ Ｐゴシック" pitchFamily="1" charset="-128"/>
                <a:cs typeface="ＭＳ Ｐゴシック" pitchFamily="1" charset="-128"/>
              </a:rPr>
              <a:t>to use multiple systems to increase their effectiveness. We next examine in more</a:t>
            </a:r>
          </a:p>
          <a:p>
            <a:r>
              <a:rPr lang="en-US" dirty="0">
                <a:latin typeface="Arial" pitchFamily="1" charset="0"/>
                <a:ea typeface="ＭＳ Ｐゴシック" pitchFamily="1" charset="-128"/>
                <a:cs typeface="ＭＳ Ｐゴシック" pitchFamily="1" charset="-128"/>
              </a:rPr>
              <a:t>detail some of the variants of a flooding attack. These can be launched either from a</a:t>
            </a:r>
          </a:p>
          <a:p>
            <a:r>
              <a:rPr lang="en-US" dirty="0">
                <a:latin typeface="Arial" pitchFamily="1" charset="0"/>
                <a:ea typeface="ＭＳ Ｐゴシック" pitchFamily="1" charset="-128"/>
                <a:cs typeface="ＭＳ Ｐゴシック" pitchFamily="1" charset="-128"/>
              </a:rPr>
              <a:t>single or multiple systems, using a range of mechanisms, which we explore.</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79077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609601"/>
            <a:ext cx="84201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485900" y="4953000"/>
            <a:ext cx="69342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75122" y="3442448"/>
            <a:ext cx="7957476"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75122" y="5029200"/>
            <a:ext cx="7957476"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16697" y="6122895"/>
            <a:ext cx="2311400" cy="259317"/>
          </a:xfrm>
        </p:spPr>
        <p:txBody>
          <a:bodyPr/>
          <a:lstStyle/>
          <a:p>
            <a:endParaRPr lang="en-US" dirty="0"/>
          </a:p>
        </p:txBody>
      </p:sp>
      <p:sp>
        <p:nvSpPr>
          <p:cNvPr id="5" name="Footer Placeholder 4"/>
          <p:cNvSpPr>
            <a:spLocks noGrp="1"/>
          </p:cNvSpPr>
          <p:nvPr>
            <p:ph type="ftr" sz="quarter" idx="11"/>
          </p:nvPr>
        </p:nvSpPr>
        <p:spPr>
          <a:xfrm>
            <a:off x="6108700" y="6124401"/>
            <a:ext cx="3136900" cy="257810"/>
          </a:xfrm>
        </p:spPr>
        <p:txBody>
          <a:bodyPr/>
          <a:lstStyle/>
          <a:p>
            <a:endParaRPr lang="en-US" dirty="0"/>
          </a:p>
        </p:txBody>
      </p:sp>
      <p:sp>
        <p:nvSpPr>
          <p:cNvPr id="14" name="Picture Placeholder 13"/>
          <p:cNvSpPr>
            <a:spLocks noGrp="1"/>
          </p:cNvSpPr>
          <p:nvPr>
            <p:ph type="pic" sz="quarter" idx="12"/>
          </p:nvPr>
        </p:nvSpPr>
        <p:spPr>
          <a:xfrm>
            <a:off x="689534" y="533401"/>
            <a:ext cx="8489442"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1371601"/>
            <a:ext cx="84201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82506" y="4068764"/>
            <a:ext cx="84201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870450"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87144"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54789"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5035550" y="1600201"/>
            <a:ext cx="437515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96240" y="1600200"/>
            <a:ext cx="4378452"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600200"/>
            <a:ext cx="437687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035550" y="1600200"/>
            <a:ext cx="437859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95300" y="2212848"/>
            <a:ext cx="4378452"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5061966" y="2212849"/>
            <a:ext cx="4378452"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9345" y="266700"/>
            <a:ext cx="3259006"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79066" y="273051"/>
            <a:ext cx="541218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99345" y="2438401"/>
            <a:ext cx="3259006"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19541" y="228600"/>
            <a:ext cx="6187809"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633803" y="1143000"/>
            <a:ext cx="655928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19541" y="5810250"/>
            <a:ext cx="6187809"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0"/>
            <a:ext cx="89154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93627" y="6356351"/>
            <a:ext cx="2259806"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714096" y="6356351"/>
            <a:ext cx="3085306"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9255219" y="6356351"/>
            <a:ext cx="608806"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9162574"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616546"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7</a:t>
            </a:r>
          </a:p>
        </p:txBody>
      </p:sp>
      <p:sp>
        <p:nvSpPr>
          <p:cNvPr id="13" name="Subtitle 12"/>
          <p:cNvSpPr>
            <a:spLocks noGrp="1"/>
          </p:cNvSpPr>
          <p:nvPr>
            <p:ph type="subTitle" idx="1"/>
          </p:nvPr>
        </p:nvSpPr>
        <p:spPr/>
        <p:txBody>
          <a:bodyPr>
            <a:normAutofit/>
          </a:bodyPr>
          <a:lstStyle/>
          <a:p>
            <a:pPr algn="ctr"/>
            <a:r>
              <a:rPr lang="en-US" sz="3200" dirty="0"/>
              <a:t>Denial-of-Service Attacks</a:t>
            </a:r>
          </a:p>
          <a:p>
            <a:endParaRPr lang="en-US" dirty="0"/>
          </a:p>
        </p:txBody>
      </p:sp>
      <p:sp>
        <p:nvSpPr>
          <p:cNvPr id="7" name="TextBox 6"/>
          <p:cNvSpPr txBox="1"/>
          <p:nvPr/>
        </p:nvSpPr>
        <p:spPr>
          <a:xfrm>
            <a:off x="5032013" y="1979452"/>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548844" y="908720"/>
            <a:ext cx="2808312"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pPr/>
              <a:t>1</a:t>
            </a:fld>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8403" t="7441" r="8149" b="23770"/>
          <a:stretch/>
        </p:blipFill>
        <p:spPr>
          <a:xfrm>
            <a:off x="3872880" y="102822"/>
            <a:ext cx="6224283" cy="6639974"/>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10</a:t>
            </a:fld>
            <a:endParaRPr lang="en-US" dirty="0"/>
          </a:p>
        </p:txBody>
      </p:sp>
      <p:sp>
        <p:nvSpPr>
          <p:cNvPr id="4" name="Rectangle 3"/>
          <p:cNvSpPr>
            <a:spLocks noGrp="1" noChangeArrowheads="1"/>
          </p:cNvSpPr>
          <p:nvPr>
            <p:ph idx="1"/>
          </p:nvPr>
        </p:nvSpPr>
        <p:spPr>
          <a:xfrm>
            <a:off x="-159568" y="692696"/>
            <a:ext cx="4032448" cy="6955770"/>
          </a:xfrm>
        </p:spPr>
        <p:txBody>
          <a:bodyPr>
            <a:normAutofit fontScale="55000" lnSpcReduction="20000"/>
          </a:bodyPr>
          <a:lstStyle/>
          <a:p>
            <a:pPr>
              <a:lnSpc>
                <a:spcPct val="110000"/>
              </a:lnSpc>
              <a:spcBef>
                <a:spcPts val="576"/>
              </a:spcBef>
              <a:spcAft>
                <a:spcPts val="400"/>
              </a:spcAft>
              <a:buSzPct val="70000"/>
              <a:buFont typeface="Wingdings" pitchFamily="2" charset="2"/>
              <a:buChar char=""/>
              <a:defRPr/>
            </a:pPr>
            <a:r>
              <a:rPr lang="en-US" altLang="zh-CN" dirty="0"/>
              <a:t>The attacker generates a large number of SYN connection request packets with forged source addresses. </a:t>
            </a:r>
          </a:p>
          <a:p>
            <a:pPr>
              <a:lnSpc>
                <a:spcPct val="110000"/>
              </a:lnSpc>
              <a:spcBef>
                <a:spcPts val="576"/>
              </a:spcBef>
              <a:spcAft>
                <a:spcPts val="400"/>
              </a:spcAft>
              <a:buSzPct val="70000"/>
              <a:buFont typeface="Wingdings" pitchFamily="2" charset="2"/>
              <a:buChar char=""/>
              <a:defRPr/>
            </a:pPr>
            <a:r>
              <a:rPr lang="en-US" altLang="zh-CN" dirty="0"/>
              <a:t>The server records the details of the TCP connection request and sends the SYN-ACK packet to the claimed source address</a:t>
            </a:r>
          </a:p>
          <a:p>
            <a:pPr lvl="1">
              <a:lnSpc>
                <a:spcPct val="110000"/>
              </a:lnSpc>
              <a:spcBef>
                <a:spcPts val="576"/>
              </a:spcBef>
              <a:spcAft>
                <a:spcPts val="400"/>
              </a:spcAft>
              <a:buSzPct val="70000"/>
              <a:buFont typeface="Wingdings" pitchFamily="2" charset="2"/>
              <a:buChar char=""/>
              <a:defRPr/>
            </a:pPr>
            <a:r>
              <a:rPr lang="en-US" altLang="zh-CN" dirty="0"/>
              <a:t>If there is a system with that address, it will respond with a RST (reset) packet, and the server deletes the TCP connection</a:t>
            </a:r>
          </a:p>
          <a:p>
            <a:pPr lvl="1">
              <a:lnSpc>
                <a:spcPct val="110000"/>
              </a:lnSpc>
              <a:spcBef>
                <a:spcPts val="576"/>
              </a:spcBef>
              <a:spcAft>
                <a:spcPts val="400"/>
              </a:spcAft>
              <a:buSzPct val="70000"/>
              <a:buFont typeface="Wingdings" pitchFamily="2" charset="2"/>
              <a:buChar char=""/>
              <a:defRPr/>
            </a:pPr>
            <a:r>
              <a:rPr lang="en-US" altLang="zh-CN" dirty="0"/>
              <a:t>If the address is non-existent, then no reply. The server will resend the SYN-ACK packet a number of times before finally assuming the connection request has failed and deleting the TCP connection</a:t>
            </a:r>
          </a:p>
          <a:p>
            <a:pPr>
              <a:lnSpc>
                <a:spcPct val="110000"/>
              </a:lnSpc>
              <a:spcBef>
                <a:spcPts val="576"/>
              </a:spcBef>
              <a:spcAft>
                <a:spcPts val="400"/>
              </a:spcAft>
              <a:buSzPct val="70000"/>
              <a:buFont typeface="Wingdings" pitchFamily="2" charset="2"/>
              <a:buChar char=""/>
              <a:defRPr/>
            </a:pPr>
            <a:r>
              <a:rPr lang="en-US" altLang="zh-CN" dirty="0"/>
              <a:t>If the server’s TCP connection table is kept full, then no further TCP connections can be established</a:t>
            </a:r>
            <a:endParaRPr lang="en-US" dirty="0">
              <a:ea typeface="+mn-ea"/>
              <a:cs typeface="+mn-cs"/>
            </a:endParaRPr>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88504" y="116632"/>
            <a:ext cx="8915400" cy="1052736"/>
          </a:xfrm>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Flooding Attacks</a:t>
            </a:r>
          </a:p>
        </p:txBody>
      </p:sp>
      <p:sp>
        <p:nvSpPr>
          <p:cNvPr id="223235" name="Rectangle 3"/>
          <p:cNvSpPr>
            <a:spLocks noGrp="1" noChangeArrowheads="1"/>
          </p:cNvSpPr>
          <p:nvPr>
            <p:ph idx="1"/>
          </p:nvPr>
        </p:nvSpPr>
        <p:spPr>
          <a:xfrm>
            <a:off x="416496" y="1556792"/>
            <a:ext cx="9296400" cy="4876800"/>
          </a:xfrm>
        </p:spPr>
        <p:txBody>
          <a:bodyPr wrap="square" numCol="1" anchor="t" anchorCtr="0" compatLnSpc="1">
            <a:prstTxWarp prst="textNoShape">
              <a:avLst/>
            </a:prstTxWarp>
          </a:bodyPr>
          <a:lstStyle/>
          <a:p>
            <a:pPr eaLnBrk="1" hangingPunct="1">
              <a:lnSpc>
                <a:spcPct val="90000"/>
              </a:lnSpc>
              <a:spcBef>
                <a:spcPts val="400"/>
              </a:spcBef>
              <a:buSzPct val="70000"/>
              <a:buFont typeface="Wingdings" pitchFamily="-1" charset="2"/>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Intent is to overload the network capacity on some link to a server</a:t>
            </a:r>
          </a:p>
          <a:p>
            <a:pPr eaLnBrk="1" hangingPunct="1">
              <a:lnSpc>
                <a:spcPct val="90000"/>
              </a:lnSpc>
              <a:spcBef>
                <a:spcPts val="400"/>
              </a:spcBef>
              <a:buSzPct val="70000"/>
              <a:buFont typeface="Wingdings" pitchFamily="-1" charset="2"/>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Any type of network packet can be used</a:t>
            </a:r>
          </a:p>
        </p:txBody>
      </p:sp>
      <p:graphicFrame>
        <p:nvGraphicFramePr>
          <p:cNvPr id="4" name="Diagram 3"/>
          <p:cNvGraphicFramePr/>
          <p:nvPr>
            <p:extLst>
              <p:ext uri="{D42A27DB-BD31-4B8C-83A1-F6EECF244321}">
                <p14:modId xmlns:p14="http://schemas.microsoft.com/office/powerpoint/2010/main" val="2539661692"/>
              </p:ext>
            </p:extLst>
          </p:nvPr>
        </p:nvGraphicFramePr>
        <p:xfrm>
          <a:off x="233126" y="2708920"/>
          <a:ext cx="9296400" cy="3829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11</a:t>
            </a:fld>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600201"/>
            <a:ext cx="8915400" cy="964703"/>
          </a:xfrm>
        </p:spPr>
        <p:txBody>
          <a:bodyPr>
            <a:normAutofit/>
          </a:bodyPr>
          <a:lstStyle/>
          <a:p>
            <a:r>
              <a:rPr lang="en-US" altLang="zh-CN" sz="2800" dirty="0"/>
              <a:t>Why can’t you have TCP flooding with regular TCP packets (instead of SYN packets)?</a:t>
            </a:r>
          </a:p>
        </p:txBody>
      </p:sp>
      <p:sp>
        <p:nvSpPr>
          <p:cNvPr id="4" name="灯片编号占位符 3"/>
          <p:cNvSpPr>
            <a:spLocks noGrp="1"/>
          </p:cNvSpPr>
          <p:nvPr>
            <p:ph type="sldNum" sz="quarter" idx="12"/>
          </p:nvPr>
        </p:nvSpPr>
        <p:spPr/>
        <p:txBody>
          <a:bodyPr/>
          <a:lstStyle/>
          <a:p>
            <a:fld id="{5F36C9FC-DA22-1F47-8722-58727A1D436E}" type="slidenum">
              <a:rPr lang="en-US" smtClean="0"/>
              <a:pPr/>
              <a:t>12</a:t>
            </a:fld>
            <a:endParaRPr lang="en-US" dirty="0"/>
          </a:p>
        </p:txBody>
      </p:sp>
      <p:sp>
        <p:nvSpPr>
          <p:cNvPr id="6" name="Rectangle 2"/>
          <p:cNvSpPr txBox="1">
            <a:spLocks noChangeArrowheads="1"/>
          </p:cNvSpPr>
          <p:nvPr/>
        </p:nvSpPr>
        <p:spPr>
          <a:xfrm>
            <a:off x="488504" y="116632"/>
            <a:ext cx="8915400" cy="1052736"/>
          </a:xfrm>
          <a:prstGeom prst="rect">
            <a:avLst/>
          </a:prstGeom>
        </p:spPr>
        <p:txBody>
          <a:bodyPr vert="horz" wrap="square" lIns="91440" tIns="45720" rIns="91440" bIns="45720" numCol="1" rtlCol="0" anchor="b" anchorCtr="0" compatLnSpc="1">
            <a:prstTxWarp prst="textNoShape">
              <a:avLst/>
            </a:prstTxWarp>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Quiz</a:t>
            </a:r>
          </a:p>
        </p:txBody>
      </p:sp>
      <p:sp>
        <p:nvSpPr>
          <p:cNvPr id="2" name="矩形 1"/>
          <p:cNvSpPr/>
          <p:nvPr/>
        </p:nvSpPr>
        <p:spPr>
          <a:xfrm>
            <a:off x="744445" y="2852936"/>
            <a:ext cx="8784976" cy="1938992"/>
          </a:xfrm>
          <a:prstGeom prst="rect">
            <a:avLst/>
          </a:prstGeom>
        </p:spPr>
        <p:txBody>
          <a:bodyPr wrap="square">
            <a:spAutoFit/>
          </a:bodyPr>
          <a:lstStyle/>
          <a:p>
            <a:r>
              <a:rPr lang="en-US" altLang="zh-CN" sz="2400" dirty="0">
                <a:latin typeface="+mj-lt"/>
              </a:rPr>
              <a:t>After a TCP connection is established, both client and server would know each other’s IP address due to the three-way handshake mechanism, so it is not possible for the attacker to have source address spoofing, and any flooding attack is easily detected.</a:t>
            </a:r>
            <a:endParaRPr lang="zh-CN" altLang="en-US" sz="2400" dirty="0">
              <a:latin typeface="+mj-lt"/>
            </a:endParaRPr>
          </a:p>
        </p:txBody>
      </p:sp>
    </p:spTree>
    <p:extLst>
      <p:ext uri="{BB962C8B-B14F-4D97-AF65-F5344CB8AC3E}">
        <p14:creationId xmlns:p14="http://schemas.microsoft.com/office/powerpoint/2010/main" val="3160416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116632"/>
            <a:ext cx="9906000" cy="1584176"/>
          </a:xfrm>
        </p:spPr>
        <p:txBody>
          <a:bodyPr wrap="square" numCol="1" anchorCtr="0" compatLnSpc="1">
            <a:prstTxWarp prst="textNoShape">
              <a:avLst/>
            </a:prstTxWarp>
            <a:normAutofit/>
          </a:bodyPr>
          <a:lstStyle/>
          <a:p>
            <a:pPr eaLnBrk="1" hangingPunct="1"/>
            <a:r>
              <a:rPr lang="en-US" sz="4400" dirty="0">
                <a:solidFill>
                  <a:srgbClr val="FFB91D"/>
                </a:solidFill>
                <a:effectLst/>
                <a:ea typeface="ＭＳ Ｐゴシック" pitchFamily="1" charset="-128"/>
                <a:cs typeface="ＭＳ Ｐゴシック" pitchFamily="1" charset="-128"/>
              </a:rPr>
              <a:t>Distributed </a:t>
            </a:r>
            <a:r>
              <a:rPr kumimoji="1" lang="en-GB" sz="4400" dirty="0">
                <a:solidFill>
                  <a:srgbClr val="FFB91D"/>
                </a:solidFill>
                <a:effectLst/>
                <a:ea typeface="ＭＳ Ｐゴシック" pitchFamily="1" charset="-128"/>
                <a:cs typeface="ＭＳ Ｐゴシック" pitchFamily="1" charset="-128"/>
              </a:rPr>
              <a:t>Denial of Service </a:t>
            </a:r>
            <a:r>
              <a:rPr kumimoji="1" lang="en-GB" sz="4400" dirty="0" err="1">
                <a:solidFill>
                  <a:srgbClr val="FFB91D"/>
                </a:solidFill>
                <a:effectLst/>
                <a:ea typeface="ＭＳ Ｐゴシック" pitchFamily="1" charset="-128"/>
                <a:cs typeface="ＭＳ Ｐゴシック" pitchFamily="1" charset="-128"/>
              </a:rPr>
              <a:t>DDoS</a:t>
            </a:r>
            <a:r>
              <a:rPr kumimoji="1" lang="en-GB" sz="4400" dirty="0">
                <a:solidFill>
                  <a:srgbClr val="FFB91D"/>
                </a:solidFill>
                <a:effectLst/>
                <a:ea typeface="ＭＳ Ｐゴシック" pitchFamily="1" charset="-128"/>
                <a:cs typeface="ＭＳ Ｐゴシック" pitchFamily="1" charset="-128"/>
              </a:rPr>
              <a:t> Attacks</a:t>
            </a:r>
            <a:endParaRPr kumimoji="1" lang="en-US" sz="4400" dirty="0">
              <a:solidFill>
                <a:srgbClr val="FFB91D"/>
              </a:solidFill>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6689564"/>
              </p:ext>
            </p:extLst>
          </p:nvPr>
        </p:nvGraphicFramePr>
        <p:xfrm>
          <a:off x="533400" y="1905000"/>
          <a:ext cx="9067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pPr/>
              <a:t>13</a:t>
            </a:fld>
            <a:endParaRPr lang="en-US"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1634" b="36256"/>
          <a:stretch/>
        </p:blipFill>
        <p:spPr>
          <a:xfrm>
            <a:off x="344488" y="332656"/>
            <a:ext cx="9256752" cy="6242404"/>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pPr/>
              <a:t>14</a:t>
            </a:fld>
            <a:endParaRPr lang="en-US" dirty="0"/>
          </a:p>
        </p:txBody>
      </p:sp>
      <p:sp>
        <p:nvSpPr>
          <p:cNvPr id="5" name="内容占位符 4"/>
          <p:cNvSpPr>
            <a:spLocks noGrp="1"/>
          </p:cNvSpPr>
          <p:nvPr>
            <p:ph idx="1"/>
          </p:nvPr>
        </p:nvSpPr>
        <p:spPr>
          <a:xfrm>
            <a:off x="495300" y="4725144"/>
            <a:ext cx="8915400" cy="1401020"/>
          </a:xfrm>
        </p:spPr>
        <p:txBody>
          <a:bodyPr/>
          <a:lstStyle/>
          <a:p>
            <a:pPr fontAlgn="auto">
              <a:spcAft>
                <a:spcPts val="0"/>
              </a:spcAft>
              <a:defRPr/>
            </a:pPr>
            <a:r>
              <a:rPr lang="en-US" altLang="zh-CN" dirty="0">
                <a:solidFill>
                  <a:schemeClr val="bg1"/>
                </a:solidFill>
              </a:rPr>
              <a:t>A small number of zombies act as handlers controlling a much larger number of agent zombies, forming a control hierarchy</a:t>
            </a:r>
            <a:endParaRPr lang="en-US" altLang="zh-CN" sz="3200"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a:p>
            <a:endParaRPr lang="zh-CN" altLang="en-US" dirty="0"/>
          </a:p>
        </p:txBody>
      </p:sp>
      <p:sp>
        <p:nvSpPr>
          <p:cNvPr id="6" name="Rectangle 3"/>
          <p:cNvSpPr txBox="1">
            <a:spLocks noChangeArrowheads="1"/>
          </p:cNvSpPr>
          <p:nvPr/>
        </p:nvSpPr>
        <p:spPr>
          <a:xfrm>
            <a:off x="6705698" y="116632"/>
            <a:ext cx="3007197" cy="6316960"/>
          </a:xfrm>
          <a:prstGeom prst="rect">
            <a:avLst/>
          </a:prstGeom>
        </p:spPr>
        <p:txBody>
          <a:bodyPr vert="horz" wrap="square" lIns="91440" tIns="45720" rIns="91440" bIns="45720" numCol="1" rtlCol="0" anchor="t" anchorCtr="0" compatLnSpc="1">
            <a:prstTxWarp prst="textNoShape">
              <a:avLst/>
            </a:prstTxWarp>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defRPr/>
            </a:pPr>
            <a:endParaRPr lang="en-US" sz="2200" dirty="0">
              <a:solidFill>
                <a:schemeClr val="bg1"/>
              </a:solidFill>
              <a:effectLst>
                <a:outerShdw blurRad="38100" dist="38100" dir="2700000" algn="tl">
                  <a:srgbClr val="0064E2"/>
                </a:outerShdw>
              </a:effectLst>
              <a:ea typeface="ＭＳ Ｐゴシック" pitchFamily="-1" charset="-128"/>
              <a:cs typeface="ＭＳ Ｐゴシック" pitchFamily="-1" charset="-128"/>
            </a:endParaRPr>
          </a:p>
        </p:txBody>
      </p:sp>
    </p:spTree>
  </p:cSld>
  <p:clrMapOvr>
    <a:masterClrMapping/>
  </p:clrMapOvr>
  <p:transition>
    <p:wheel spokes="2"/>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504" y="116632"/>
            <a:ext cx="8915400" cy="1512168"/>
          </a:xfrm>
        </p:spPr>
        <p:txBody>
          <a:bodyPr>
            <a:normAutofit fontScale="90000"/>
          </a:bodyPr>
          <a:lstStyle/>
          <a:p>
            <a:pPr>
              <a:defRPr/>
            </a:pPr>
            <a:r>
              <a:rPr lang="en-US" dirty="0">
                <a:solidFill>
                  <a:srgbClr val="FFB91D"/>
                </a:solidFill>
              </a:rPr>
              <a:t>HTTP Based Attacks: HTTP flood </a:t>
            </a:r>
          </a:p>
        </p:txBody>
      </p:sp>
      <p:sp>
        <p:nvSpPr>
          <p:cNvPr id="7" name="Content Placeholder 6"/>
          <p:cNvSpPr>
            <a:spLocks noGrp="1"/>
          </p:cNvSpPr>
          <p:nvPr>
            <p:ph sz="quarter" idx="13"/>
          </p:nvPr>
        </p:nvSpPr>
        <p:spPr>
          <a:xfrm>
            <a:off x="416496" y="1628800"/>
            <a:ext cx="9073008" cy="5112568"/>
          </a:xfrm>
        </p:spPr>
        <p:txBody>
          <a:bodyPr>
            <a:normAutofit/>
          </a:bodyPr>
          <a:lstStyle/>
          <a:p>
            <a:pPr eaLnBrk="1" hangingPunct="1">
              <a:buSzPct val="70000"/>
              <a:buFont typeface="Wingdings" pitchFamily="-110" charset="2"/>
              <a:buChar char=""/>
              <a:defRPr/>
            </a:pPr>
            <a:r>
              <a:rPr lang="en-US" sz="2800" dirty="0"/>
              <a:t>Bombard Web servers with HTTP requests that consume a lot of resources</a:t>
            </a:r>
          </a:p>
          <a:p>
            <a:pPr lvl="1">
              <a:buSzPct val="70000"/>
              <a:buFont typeface="Wingdings" pitchFamily="-110" charset="2"/>
              <a:buChar char=""/>
              <a:defRPr/>
            </a:pPr>
            <a:r>
              <a:rPr lang="en-US" sz="1800" dirty="0"/>
              <a:t>E.g., an HTTP request to download a large file from the target causes the Web server to read the file from hard disk, store it in memory, convert it into a packet stream, and then transmit the packets. This process consumes memory, processing, and network resources.</a:t>
            </a:r>
          </a:p>
          <a:p>
            <a:pPr>
              <a:buSzPct val="70000"/>
              <a:buFont typeface="Wingdings" pitchFamily="-110" charset="2"/>
              <a:buChar char=""/>
              <a:defRPr/>
            </a:pPr>
            <a:r>
              <a:rPr lang="en-US" altLang="zh-CN" sz="2800" dirty="0">
                <a:solidFill>
                  <a:schemeClr val="tx1"/>
                </a:solidFill>
                <a:latin typeface="Arial" pitchFamily="-110" charset="0"/>
                <a:ea typeface="ＭＳ Ｐゴシック" pitchFamily="-110" charset="-128"/>
                <a:cs typeface="ＭＳ Ｐゴシック" pitchFamily="-110" charset="-128"/>
              </a:rPr>
              <a:t>Recursive HTTP flood (</a:t>
            </a:r>
            <a:r>
              <a:rPr lang="en-US" sz="2800" dirty="0" err="1"/>
              <a:t>spidering</a:t>
            </a:r>
            <a:r>
              <a:rPr lang="en-US" sz="2800" dirty="0"/>
              <a:t>)</a:t>
            </a:r>
          </a:p>
          <a:p>
            <a:pPr lvl="1" eaLnBrk="1" hangingPunct="1">
              <a:buSzPct val="70000"/>
              <a:buFont typeface="Wingdings" pitchFamily="-110" charset="2"/>
              <a:buChar char=""/>
              <a:defRPr/>
            </a:pPr>
            <a:r>
              <a:rPr lang="en-US" sz="2000" dirty="0"/>
              <a:t>Bots starting from a given HTTP link and following all links on the provided Web site in a recursive way </a:t>
            </a:r>
          </a:p>
        </p:txBody>
      </p:sp>
      <p:sp>
        <p:nvSpPr>
          <p:cNvPr id="3" name="灯片编号占位符 2"/>
          <p:cNvSpPr>
            <a:spLocks noGrp="1"/>
          </p:cNvSpPr>
          <p:nvPr>
            <p:ph type="sldNum" sz="quarter" idx="12"/>
          </p:nvPr>
        </p:nvSpPr>
        <p:spPr/>
        <p:txBody>
          <a:bodyPr/>
          <a:lstStyle/>
          <a:p>
            <a:fld id="{C5B529B3-313B-4E43-B940-6E980F955EE2}" type="slidenum">
              <a:rPr lang="en-US" smtClean="0"/>
              <a:pPr/>
              <a:t>15</a:t>
            </a:fld>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5B529B3-313B-4E43-B940-6E980F955EE2}" type="slidenum">
              <a:rPr lang="en-US" smtClean="0"/>
              <a:pPr/>
              <a:t>16</a:t>
            </a:fld>
            <a:endParaRPr lang="en-US" dirty="0"/>
          </a:p>
        </p:txBody>
      </p:sp>
      <p:sp>
        <p:nvSpPr>
          <p:cNvPr id="8" name="Content Placeholder 8"/>
          <p:cNvSpPr txBox="1">
            <a:spLocks/>
          </p:cNvSpPr>
          <p:nvPr/>
        </p:nvSpPr>
        <p:spPr>
          <a:xfrm>
            <a:off x="458340" y="1628800"/>
            <a:ext cx="8945564"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HTTP protocol specification (RFC2616) states that a blank line must be used to indicate the end of the request header and the beginning of the payload. </a:t>
            </a:r>
            <a:endParaRPr lang="en-US" sz="3600" dirty="0">
              <a:latin typeface="Century Gothic" panose="020B0502020202020204" pitchFamily="34" charset="0"/>
            </a:endParaRPr>
          </a:p>
          <a:p>
            <a:pPr fontAlgn="auto">
              <a:spcBef>
                <a:spcPts val="1080"/>
              </a:spcBef>
              <a:spcAft>
                <a:spcPts val="0"/>
              </a:spcAft>
              <a:buSzPct val="70000"/>
              <a:buFont typeface="Wingdings" pitchFamily="-110" charset="2"/>
              <a:buChar char=""/>
              <a:defRPr/>
            </a:pPr>
            <a:r>
              <a:rPr lang="en-US" altLang="zh-CN" sz="1800" dirty="0" err="1">
                <a:latin typeface="Century Gothic" panose="020B0502020202020204" pitchFamily="34" charset="0"/>
              </a:rPr>
              <a:t>Slowloris</a:t>
            </a:r>
            <a:r>
              <a:rPr lang="en-US" altLang="zh-CN" sz="1800" dirty="0">
                <a:latin typeface="Century Gothic" panose="020B0502020202020204" pitchFamily="34" charset="0"/>
              </a:rPr>
              <a:t>  attack sends HTTP requests that does not include the terminating newline, so web server keeps connection open waiting for the newline that never arrives. Each connection occupies a thread, so many connections complete, eventually using up all threads in web server’s thread pool size</a:t>
            </a:r>
          </a:p>
          <a:p>
            <a:pPr fontAlgn="auto">
              <a:spcBef>
                <a:spcPts val="1080"/>
              </a:spcBef>
              <a:spcAft>
                <a:spcPts val="0"/>
              </a:spcAft>
              <a:buSzPct val="70000"/>
              <a:buFont typeface="Wingdings" pitchFamily="-110" charset="2"/>
              <a:buChar char=""/>
              <a:defRPr/>
            </a:pPr>
            <a:r>
              <a:rPr lang="en-US" sz="1800" dirty="0">
                <a:latin typeface="Century Gothic" panose="020B0502020202020204" pitchFamily="34" charset="0"/>
              </a:rPr>
              <a:t>Existing intrusion detection and prevention solutions that  rely on signatures to detect attacks will not recognize </a:t>
            </a:r>
            <a:r>
              <a:rPr lang="en-US" sz="1800" dirty="0" err="1">
                <a:latin typeface="Century Gothic" panose="020B0502020202020204" pitchFamily="34" charset="0"/>
              </a:rPr>
              <a:t>Slowloris</a:t>
            </a:r>
            <a:r>
              <a:rPr lang="en-US" sz="1800" dirty="0">
                <a:latin typeface="Century Gothic" panose="020B0502020202020204" pitchFamily="34" charset="0"/>
              </a:rPr>
              <a:t> since it </a:t>
            </a:r>
            <a:r>
              <a:rPr lang="en-US" altLang="zh-CN" sz="1800" dirty="0">
                <a:latin typeface="Century Gothic" panose="020B0502020202020204" pitchFamily="34" charset="0"/>
              </a:rPr>
              <a:t>utilizes legitimate HTTP traffic</a:t>
            </a:r>
          </a:p>
          <a:p>
            <a:pPr fontAlgn="auto">
              <a:spcAft>
                <a:spcPts val="0"/>
              </a:spcAft>
            </a:pPr>
            <a:r>
              <a:rPr lang="en-US" sz="1800" dirty="0">
                <a:latin typeface="Century Gothic" panose="020B0502020202020204" pitchFamily="34" charset="0"/>
              </a:rPr>
              <a:t>Countermeasure: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Delayed binding</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 the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load balancer </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performs an HTTP request header completeness check, which means that the HTTP request will not be sent to the appropriate </a:t>
            </a:r>
            <a:r>
              <a:rPr lang="en-US" altLang="zh-CN" sz="1800" b="1" dirty="0">
                <a:solidFill>
                  <a:schemeClr val="tx1"/>
                </a:solidFill>
                <a:latin typeface="Century Gothic" panose="020B0502020202020204" pitchFamily="34" charset="0"/>
                <a:ea typeface="ＭＳ Ｐゴシック" pitchFamily="-110" charset="-128"/>
                <a:cs typeface="ＭＳ Ｐゴシック" pitchFamily="-110" charset="-128"/>
              </a:rPr>
              <a:t>Web server </a:t>
            </a:r>
            <a:r>
              <a:rPr lang="en-US" altLang="zh-CN" sz="1800" dirty="0">
                <a:solidFill>
                  <a:schemeClr val="tx1"/>
                </a:solidFill>
                <a:latin typeface="Century Gothic" panose="020B0502020202020204" pitchFamily="34" charset="0"/>
                <a:ea typeface="ＭＳ Ｐゴシック" pitchFamily="-110" charset="-128"/>
                <a:cs typeface="ＭＳ Ｐゴシック" pitchFamily="-110" charset="-128"/>
              </a:rPr>
              <a:t>until the final newlines are sent by the HTTP client. </a:t>
            </a:r>
            <a:endParaRPr lang="en-US" altLang="zh-CN" sz="1800" dirty="0">
              <a:latin typeface="Century Gothic" panose="020B0502020202020204" pitchFamily="34" charset="0"/>
            </a:endParaRPr>
          </a:p>
        </p:txBody>
      </p:sp>
      <p:sp>
        <p:nvSpPr>
          <p:cNvPr id="9" name="Title 1"/>
          <p:cNvSpPr txBox="1">
            <a:spLocks/>
          </p:cNvSpPr>
          <p:nvPr/>
        </p:nvSpPr>
        <p:spPr>
          <a:xfrm>
            <a:off x="488504" y="116632"/>
            <a:ext cx="8915400" cy="1512168"/>
          </a:xfrm>
          <a:prstGeom prst="rect">
            <a:avLst/>
          </a:prstGeom>
        </p:spPr>
        <p:txBody>
          <a:bodyPr vert="horz" lIns="91440" tIns="45720" rIns="91440" bIns="45720" rtlCol="0" anchor="b">
            <a:normAutofit fontScale="925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defRPr/>
            </a:pPr>
            <a:r>
              <a:rPr lang="en-US" dirty="0">
                <a:solidFill>
                  <a:srgbClr val="FFB91D"/>
                </a:solidFill>
              </a:rPr>
              <a:t>HTTP Based Attacks: </a:t>
            </a:r>
            <a:r>
              <a:rPr lang="en-US" dirty="0" err="1">
                <a:solidFill>
                  <a:srgbClr val="FFB91D"/>
                </a:solidFill>
              </a:rPr>
              <a:t>Slowloris</a:t>
            </a:r>
            <a:r>
              <a:rPr lang="en-US" dirty="0">
                <a:solidFill>
                  <a:srgbClr val="FFB91D"/>
                </a:solidFill>
              </a:rPr>
              <a:t> </a:t>
            </a:r>
          </a:p>
        </p:txBody>
      </p:sp>
    </p:spTree>
    <p:extLst>
      <p:ext uri="{BB962C8B-B14F-4D97-AF65-F5344CB8AC3E}">
        <p14:creationId xmlns:p14="http://schemas.microsoft.com/office/powerpoint/2010/main" val="417080749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3627" y="-171400"/>
            <a:ext cx="8915400" cy="1600200"/>
          </a:xfrm>
        </p:spPr>
        <p:txBody>
          <a:bodyPr/>
          <a:lstStyle/>
          <a:p>
            <a:pPr eaLnBrk="1" fontAlgn="auto" hangingPunct="1">
              <a:spcAft>
                <a:spcPts val="0"/>
              </a:spcAft>
              <a:defRPr/>
            </a:pPr>
            <a:r>
              <a:rPr lang="en-US" dirty="0">
                <a:solidFill>
                  <a:srgbClr val="FFB91D"/>
                </a:solidFill>
                <a:ea typeface="+mj-ea"/>
                <a:cs typeface="+mj-cs"/>
              </a:rPr>
              <a:t>Reflection Attacks</a:t>
            </a:r>
          </a:p>
        </p:txBody>
      </p:sp>
      <p:sp>
        <p:nvSpPr>
          <p:cNvPr id="229379" name="Rectangle 3"/>
          <p:cNvSpPr>
            <a:spLocks noGrp="1" noChangeArrowheads="1"/>
          </p:cNvSpPr>
          <p:nvPr>
            <p:ph idx="1"/>
          </p:nvPr>
        </p:nvSpPr>
        <p:spPr>
          <a:xfrm>
            <a:off x="33627" y="1428800"/>
            <a:ext cx="9694573" cy="5600600"/>
          </a:xfrm>
        </p:spPr>
        <p:txBody>
          <a:bodyPr>
            <a:normAutofit fontScale="77500" lnSpcReduction="20000"/>
          </a:bodyPr>
          <a:lstStyle/>
          <a:p>
            <a:pPr eaLnBrk="1" fontAlgn="auto" hangingPunct="1">
              <a:spcBef>
                <a:spcPts val="176"/>
              </a:spcBef>
              <a:spcAft>
                <a:spcPts val="1200"/>
              </a:spcAft>
              <a:buSzPct val="70000"/>
              <a:buFont typeface="Wingdings" pitchFamily="2" charset="2"/>
              <a:buChar char=""/>
              <a:defRPr/>
            </a:pPr>
            <a:r>
              <a:rPr lang="en-US" sz="2800" dirty="0"/>
              <a:t>Attacker sends packets to a known service on the intermediary server with a spoofed source </a:t>
            </a:r>
            <a:r>
              <a:rPr lang="en-US" sz="2800"/>
              <a:t>address pointing </a:t>
            </a:r>
            <a:r>
              <a:rPr lang="en-US" sz="2800" dirty="0"/>
              <a:t>to the target system</a:t>
            </a:r>
          </a:p>
          <a:p>
            <a:pPr eaLnBrk="1" fontAlgn="auto" hangingPunct="1">
              <a:spcBef>
                <a:spcPts val="176"/>
              </a:spcBef>
              <a:spcAft>
                <a:spcPts val="1200"/>
              </a:spcAft>
              <a:buSzPct val="70000"/>
              <a:buFont typeface="Wingdings" pitchFamily="2" charset="2"/>
              <a:buChar char=""/>
              <a:defRPr/>
            </a:pPr>
            <a:r>
              <a:rPr lang="en-US" sz="2800" dirty="0"/>
              <a:t>Goal is to generate enough volumes of packets to flood the link to the target system without alerting the intermediary server</a:t>
            </a:r>
          </a:p>
          <a:p>
            <a:pPr lvl="1">
              <a:spcBef>
                <a:spcPts val="176"/>
              </a:spcBef>
              <a:spcAft>
                <a:spcPts val="1200"/>
              </a:spcAft>
              <a:buSzPct val="70000"/>
              <a:buFont typeface="Wingdings" pitchFamily="2" charset="2"/>
              <a:buChar char=""/>
              <a:defRPr/>
            </a:pPr>
            <a:r>
              <a:rPr lang="en-US" sz="2000" dirty="0"/>
              <a:t>E.g. </a:t>
            </a:r>
            <a:r>
              <a:rPr lang="en-US" altLang="zh-CN" sz="2000" dirty="0"/>
              <a:t>attacker sends a number of TCP SYN packets with spoofed source address as the target system’s IP address to an intermediary server, which responds with a SYN-ACK packet to the target system</a:t>
            </a:r>
          </a:p>
          <a:p>
            <a:pPr lvl="1">
              <a:spcBef>
                <a:spcPts val="176"/>
              </a:spcBef>
              <a:spcAft>
                <a:spcPts val="1200"/>
              </a:spcAft>
              <a:buSzPct val="70000"/>
              <a:buFont typeface="Wingdings" pitchFamily="2" charset="2"/>
              <a:buChar char=""/>
              <a:defRPr/>
            </a:pPr>
            <a:r>
              <a:rPr lang="en-US" altLang="zh-CN" sz="2100" dirty="0"/>
              <a:t>Target system will respond with a RST packet for each SYN-ACK packet, so intermediary server’s TCP connection table will not be filled.</a:t>
            </a:r>
          </a:p>
          <a:p>
            <a:pPr lvl="1">
              <a:spcBef>
                <a:spcPts val="176"/>
              </a:spcBef>
              <a:spcAft>
                <a:spcPts val="1200"/>
              </a:spcAft>
              <a:buSzPct val="70000"/>
              <a:buFont typeface="Wingdings" pitchFamily="2" charset="2"/>
              <a:buChar char=""/>
              <a:defRPr/>
            </a:pPr>
            <a:r>
              <a:rPr lang="en-US" altLang="zh-CN" sz="2100" dirty="0"/>
              <a:t>Can use a large number of intermediary servers</a:t>
            </a:r>
          </a:p>
          <a:p>
            <a:pPr>
              <a:spcBef>
                <a:spcPts val="176"/>
              </a:spcBef>
              <a:spcAft>
                <a:spcPts val="1200"/>
              </a:spcAft>
              <a:buSzPct val="70000"/>
              <a:buFont typeface="Wingdings" pitchFamily="2" charset="2"/>
              <a:buChar char=""/>
              <a:defRPr/>
            </a:pPr>
            <a:r>
              <a:rPr lang="en-US" sz="2800" dirty="0"/>
              <a:t>Difference from “Fig. 7.3: SYN spoofing attack”</a:t>
            </a:r>
          </a:p>
          <a:p>
            <a:pPr lvl="1">
              <a:spcBef>
                <a:spcPts val="176"/>
              </a:spcBef>
              <a:spcAft>
                <a:spcPts val="1200"/>
              </a:spcAft>
              <a:buSzPct val="70000"/>
              <a:buFont typeface="Wingdings" pitchFamily="2" charset="2"/>
              <a:buChar char=""/>
              <a:defRPr/>
            </a:pPr>
            <a:r>
              <a:rPr lang="en-US" sz="2000" dirty="0"/>
              <a:t>Target system is spoofed source address, not the server</a:t>
            </a:r>
          </a:p>
          <a:p>
            <a:pPr lvl="1">
              <a:spcBef>
                <a:spcPts val="176"/>
              </a:spcBef>
              <a:spcAft>
                <a:spcPts val="1200"/>
              </a:spcAft>
              <a:buSzPct val="70000"/>
              <a:buFont typeface="Wingdings" pitchFamily="2" charset="2"/>
              <a:buChar char=""/>
              <a:defRPr/>
            </a:pPr>
            <a:r>
              <a:rPr lang="en-US" altLang="zh-CN" sz="2000" dirty="0"/>
              <a:t>Goal is to flood the network link to the target, not to fill the TCP connection table of the server</a:t>
            </a:r>
            <a:br>
              <a:rPr lang="en-US" altLang="zh-CN" dirty="0"/>
            </a:b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p:txBody>
      </p:sp>
      <p:pic>
        <p:nvPicPr>
          <p:cNvPr id="46084" name="Picture 3"/>
          <p:cNvPicPr>
            <a:picLocks noChangeAspect="1"/>
          </p:cNvPicPr>
          <p:nvPr/>
        </p:nvPicPr>
        <p:blipFill>
          <a:blip r:embed="rId3"/>
          <a:srcRect/>
          <a:stretch>
            <a:fillRect/>
          </a:stretch>
        </p:blipFill>
        <p:spPr bwMode="auto">
          <a:xfrm>
            <a:off x="8001000" y="0"/>
            <a:ext cx="1727200" cy="15748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5F36C9FC-DA22-1F47-8722-58727A1D436E}" type="slidenum">
              <a:rPr lang="en-US" smtClean="0"/>
              <a:pPr/>
              <a:t>17</a:t>
            </a:fld>
            <a:endParaRPr 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7038" b="20197"/>
          <a:stretch/>
        </p:blipFill>
        <p:spPr>
          <a:xfrm>
            <a:off x="-377432" y="-548728"/>
            <a:ext cx="10362915" cy="7076261"/>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pPr/>
              <a:t>18</a:t>
            </a:fld>
            <a:endParaRPr lang="en-US" dirty="0"/>
          </a:p>
        </p:txBody>
      </p:sp>
      <p:sp>
        <p:nvSpPr>
          <p:cNvPr id="4" name="Rectangle 3"/>
          <p:cNvSpPr txBox="1">
            <a:spLocks noChangeArrowheads="1"/>
          </p:cNvSpPr>
          <p:nvPr/>
        </p:nvSpPr>
        <p:spPr>
          <a:xfrm>
            <a:off x="272480" y="4365103"/>
            <a:ext cx="9063093" cy="1728193"/>
          </a:xfrm>
          <a:prstGeom prst="rect">
            <a:avLst/>
          </a:prstGeom>
        </p:spPr>
        <p:txBody>
          <a:bodyPr wrap="square" numCol="1" anchor="t" anchorCtr="0" compatLnSpc="1">
            <a:prstTxWarp prst="textNoShape">
              <a:avLst/>
            </a:prstTxWarp>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10" charset="0"/>
                <a:ea typeface="ＭＳ Ｐゴシック" pitchFamily="-110" charset="-128"/>
                <a:cs typeface="ＭＳ Ｐゴシック" pitchFamily="-110" charset="-128"/>
              </a:rPr>
              <a:t>A variant of reflector attack by building a self-contained loop. The attacker sends a query to the DNS server with a spoofed IP source address of </a:t>
            </a:r>
            <a:r>
              <a:rPr lang="en-US" altLang="zh-CN" dirty="0" err="1">
                <a:solidFill>
                  <a:schemeClr val="tx1"/>
                </a:solidFill>
                <a:latin typeface="Arial" pitchFamily="-110" charset="0"/>
                <a:ea typeface="ＭＳ Ｐゴシック" pitchFamily="-110" charset="-128"/>
                <a:cs typeface="ＭＳ Ｐゴシック" pitchFamily="-110" charset="-128"/>
              </a:rPr>
              <a:t>j.k.l.m</a:t>
            </a:r>
            <a:r>
              <a:rPr lang="en-US" altLang="zh-CN" dirty="0">
                <a:solidFill>
                  <a:schemeClr val="tx1"/>
                </a:solidFill>
                <a:latin typeface="Arial" pitchFamily="-110" charset="0"/>
                <a:ea typeface="ＭＳ Ｐゴシック" pitchFamily="-110" charset="-128"/>
                <a:cs typeface="ＭＳ Ｐゴシック" pitchFamily="-110" charset="-128"/>
              </a:rPr>
              <a:t>; this is the IP address of the target; and port 7, associated with echo service. The DNS server then sends a response to the victim of the attack, j.k.l.m:7. If the victim offers the echo service, it creates a packet that echoes the received data back to the DNS server. This can cause a loop between the DNS server and the victim. Can be prevented by disallowing this combinations of service ports</a:t>
            </a:r>
          </a:p>
        </p:txBody>
      </p:sp>
      <p:sp>
        <p:nvSpPr>
          <p:cNvPr id="5" name="矩形 4"/>
          <p:cNvSpPr/>
          <p:nvPr/>
        </p:nvSpPr>
        <p:spPr>
          <a:xfrm>
            <a:off x="272480" y="2492896"/>
            <a:ext cx="2505814" cy="369332"/>
          </a:xfrm>
          <a:prstGeom prst="rect">
            <a:avLst/>
          </a:prstGeom>
        </p:spPr>
        <p:txBody>
          <a:bodyPr wrap="none">
            <a:spAutoFit/>
          </a:bodyPr>
          <a:lstStyle/>
          <a:p>
            <a:r>
              <a:rPr lang="en-US" altLang="zh-CN" dirty="0">
                <a:latin typeface="Arial" pitchFamily="-110" charset="0"/>
                <a:ea typeface="ＭＳ Ｐゴシック" pitchFamily="-110" charset="-128"/>
                <a:cs typeface="ＭＳ Ｐゴシック" pitchFamily="-110" charset="-128"/>
              </a:rPr>
              <a:t>Normal DNS operation</a:t>
            </a:r>
            <a:endParaRPr lang="zh-CN" altLang="en-US" dirty="0"/>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5294" t="14912" r="10557" b="14788"/>
          <a:stretch/>
        </p:blipFill>
        <p:spPr>
          <a:xfrm>
            <a:off x="272481" y="476672"/>
            <a:ext cx="9258410" cy="5976664"/>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pPr/>
              <a:t>19</a:t>
            </a:fld>
            <a:endParaRPr lang="en-US" dirty="0"/>
          </a:p>
        </p:txBody>
      </p:sp>
      <p:sp>
        <p:nvSpPr>
          <p:cNvPr id="6" name="Rectangle 3"/>
          <p:cNvSpPr txBox="1">
            <a:spLocks noChangeArrowheads="1"/>
          </p:cNvSpPr>
          <p:nvPr/>
        </p:nvSpPr>
        <p:spPr>
          <a:xfrm>
            <a:off x="420172" y="4476584"/>
            <a:ext cx="8997324" cy="1688719"/>
          </a:xfrm>
          <a:prstGeom prst="rect">
            <a:avLst/>
          </a:prstGeom>
        </p:spPr>
        <p:txBody>
          <a:bodyPr wrap="square" numCol="1" anchor="t" anchorCtr="0" compatLnSpc="1">
            <a:prstTxWarp prst="textNoShape">
              <a:avLst/>
            </a:prstTxWarp>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bg1"/>
                </a:solidFill>
                <a:latin typeface="Arial" pitchFamily="-110" charset="0"/>
                <a:ea typeface="ＭＳ Ｐゴシック" pitchFamily="-110" charset="-128"/>
                <a:cs typeface="ＭＳ Ｐゴシック" pitchFamily="-110" charset="-128"/>
              </a:rPr>
              <a:t>Amplification attacks are a variant of reflector attacks and also involve sending a packet with a spoofed source address for the target system to intermediary servers. They differ in generating multiple response packets for each original packet sent by directing the original request to the broadcast IP address of a subnet (IP Directed Broadcast). As a result, all hosts on that network respond to the request, generating a flood of responses to the target. </a:t>
            </a:r>
          </a:p>
          <a:p>
            <a:r>
              <a:rPr lang="en-US" altLang="zh-CN" dirty="0">
                <a:solidFill>
                  <a:schemeClr val="bg1"/>
                </a:solidFill>
                <a:latin typeface="Arial" pitchFamily="-110" charset="0"/>
                <a:ea typeface="ＭＳ Ｐゴシック" pitchFamily="-110" charset="-128"/>
                <a:cs typeface="ＭＳ Ｐゴシック" pitchFamily="-110" charset="-128"/>
              </a:rPr>
              <a:t>Defense is to disallow IP Directed Broadcasts, e.g., Cisco router command “no </a:t>
            </a:r>
            <a:r>
              <a:rPr lang="en-US" altLang="zh-CN" dirty="0" err="1">
                <a:solidFill>
                  <a:schemeClr val="bg1"/>
                </a:solidFill>
                <a:latin typeface="Arial" pitchFamily="-110" charset="0"/>
                <a:ea typeface="ＭＳ Ｐゴシック" pitchFamily="-110" charset="-128"/>
                <a:cs typeface="ＭＳ Ｐゴシック" pitchFamily="-110" charset="-128"/>
              </a:rPr>
              <a:t>ip</a:t>
            </a:r>
            <a:r>
              <a:rPr lang="en-US" altLang="zh-CN" dirty="0">
                <a:solidFill>
                  <a:schemeClr val="bg1"/>
                </a:solidFill>
                <a:latin typeface="Arial" pitchFamily="-110" charset="0"/>
                <a:ea typeface="ＭＳ Ｐゴシック" pitchFamily="-110" charset="-128"/>
                <a:cs typeface="ＭＳ Ｐゴシック" pitchFamily="-110" charset="-128"/>
              </a:rPr>
              <a:t> directed-broadcast”</a:t>
            </a:r>
          </a:p>
        </p:txBody>
      </p:sp>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33400" y="304800"/>
            <a:ext cx="8915400" cy="1600200"/>
          </a:xfrm>
        </p:spPr>
        <p:txBody>
          <a:bodyPr/>
          <a:lstStyle/>
          <a:p>
            <a:pPr eaLnBrk="1" fontAlgn="auto" hangingPunct="1">
              <a:spcAft>
                <a:spcPts val="0"/>
              </a:spcAft>
              <a:defRPr/>
            </a:pPr>
            <a:r>
              <a:rPr lang="en-GB" dirty="0">
                <a:solidFill>
                  <a:schemeClr val="accent1"/>
                </a:solidFill>
                <a:ea typeface="+mj-ea"/>
                <a:cs typeface="+mj-cs"/>
              </a:rPr>
              <a:t>Denial-of-Service (</a:t>
            </a:r>
            <a:r>
              <a:rPr lang="en-GB" dirty="0" err="1">
                <a:solidFill>
                  <a:schemeClr val="accent1"/>
                </a:solidFill>
                <a:ea typeface="+mj-ea"/>
                <a:cs typeface="+mj-cs"/>
              </a:rPr>
              <a:t>DoS</a:t>
            </a:r>
            <a:r>
              <a:rPr lang="en-GB" dirty="0">
                <a:solidFill>
                  <a:schemeClr val="accent1"/>
                </a:solidFill>
                <a:ea typeface="+mj-ea"/>
                <a:cs typeface="+mj-cs"/>
              </a:rPr>
              <a:t>) Attack</a:t>
            </a:r>
            <a:endParaRPr lang="en-AU" dirty="0">
              <a:solidFill>
                <a:schemeClr val="accent1"/>
              </a:solidFill>
              <a:ea typeface="+mj-ea"/>
              <a:cs typeface="+mj-cs"/>
            </a:endParaRPr>
          </a:p>
        </p:txBody>
      </p:sp>
      <p:sp>
        <p:nvSpPr>
          <p:cNvPr id="200707" name="Rectangle 3"/>
          <p:cNvSpPr>
            <a:spLocks noGrp="1" noChangeArrowheads="1"/>
          </p:cNvSpPr>
          <p:nvPr>
            <p:ph idx="1"/>
          </p:nvPr>
        </p:nvSpPr>
        <p:spPr>
          <a:xfrm>
            <a:off x="381000" y="2209800"/>
            <a:ext cx="8832850" cy="4343400"/>
          </a:xfrm>
        </p:spPr>
        <p:txBody>
          <a:bodyPr/>
          <a:lstStyle/>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ea typeface="+mn-ea"/>
                <a:cs typeface="+mn-cs"/>
              </a:rPr>
              <a:t>	</a:t>
            </a:r>
            <a:r>
              <a:rPr lang="en-US" sz="2800" dirty="0">
                <a:effectLst>
                  <a:outerShdw blurRad="38100" dist="38100" dir="2700000" algn="tl">
                    <a:srgbClr val="000000">
                      <a:alpha val="43137"/>
                    </a:srgbClr>
                  </a:outerShdw>
                </a:effectLst>
                <a:ea typeface="+mn-ea"/>
                <a:cs typeface="+mn-cs"/>
              </a:rPr>
              <a:t>The NIST Computer Security Incident Handling Guide defines a </a:t>
            </a:r>
            <a:r>
              <a:rPr lang="en-US" sz="2800" dirty="0" err="1">
                <a:effectLst>
                  <a:outerShdw blurRad="38100" dist="38100" dir="2700000" algn="tl">
                    <a:srgbClr val="000000">
                      <a:alpha val="43137"/>
                    </a:srgbClr>
                  </a:outerShdw>
                </a:effectLst>
                <a:ea typeface="+mn-ea"/>
                <a:cs typeface="+mn-cs"/>
              </a:rPr>
              <a:t>DoS</a:t>
            </a:r>
            <a:r>
              <a:rPr lang="en-US" sz="2800" dirty="0">
                <a:effectLst>
                  <a:outerShdw blurRad="38100" dist="38100" dir="2700000" algn="tl">
                    <a:srgbClr val="000000">
                      <a:alpha val="43137"/>
                    </a:srgbClr>
                  </a:outerShdw>
                </a:effectLst>
                <a:ea typeface="+mn-ea"/>
                <a:cs typeface="+mn-cs"/>
              </a:rPr>
              <a:t> attack as: </a:t>
            </a:r>
            <a:endParaRPr lang="en-US" sz="900" dirty="0">
              <a:effectLst>
                <a:outerShdw blurRad="38100" dist="38100" dir="2700000" algn="tl">
                  <a:srgbClr val="000000">
                    <a:alpha val="43137"/>
                  </a:srgbClr>
                </a:outerShdw>
              </a:effectLst>
              <a:ea typeface="+mn-ea"/>
              <a:cs typeface="+mn-cs"/>
            </a:endParaRPr>
          </a:p>
          <a:p>
            <a:pPr eaLnBrk="1" fontAlgn="auto" hangingPunct="1">
              <a:spcAft>
                <a:spcPts val="0"/>
              </a:spcAft>
              <a:buFont typeface="Wingdings" pitchFamily="-107" charset="2"/>
              <a:buNone/>
              <a:defRPr/>
            </a:pPr>
            <a:endParaRPr lang="en-US" sz="900" dirty="0">
              <a:effectLst>
                <a:outerShdw blurRad="38100" dist="38100" dir="2700000" algn="tl">
                  <a:srgbClr val="000000">
                    <a:alpha val="43137"/>
                  </a:srgbClr>
                </a:outerShdw>
              </a:effectLst>
              <a:ea typeface="+mn-ea"/>
              <a:cs typeface="+mn-cs"/>
            </a:endParaRPr>
          </a:p>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ea typeface="+mn-ea"/>
                <a:cs typeface="+mn-cs"/>
              </a:rPr>
              <a:t>	</a:t>
            </a:r>
            <a:r>
              <a:rPr lang="en-US" sz="2800" dirty="0">
                <a:effectLst>
                  <a:outerShdw blurRad="38100" dist="38100" dir="2700000" algn="tl">
                    <a:srgbClr val="000000">
                      <a:alpha val="43137"/>
                    </a:srgbClr>
                  </a:outerShdw>
                </a:effectLst>
                <a:ea typeface="+mn-ea"/>
                <a:cs typeface="+mn-cs"/>
              </a:rPr>
              <a:t>“An action that prevents or impairs the authorized use of networks, systems, or applications by exhausting resources such as central processing units (CPU), memory, bandwidth, and disk space.”</a:t>
            </a:r>
            <a:endParaRPr lang="en-AU" sz="2800" dirty="0">
              <a:effectLst>
                <a:outerShdw blurRad="38100" dist="38100" dir="2700000" algn="tl">
                  <a:srgbClr val="000000">
                    <a:alpha val="43137"/>
                  </a:srgbClr>
                </a:outerShdw>
              </a:effectLst>
              <a:ea typeface="+mn-ea"/>
              <a:cs typeface="+mn-cs"/>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7587444" y="5024117"/>
            <a:ext cx="2318556" cy="1833883"/>
          </a:xfrm>
          <a:prstGeom prst="round1Rect">
            <a:avLst/>
          </a:prstGeom>
          <a:effectLst>
            <a:softEdge rad="127000"/>
          </a:effectLst>
        </p:spPr>
      </p:pic>
      <p:sp>
        <p:nvSpPr>
          <p:cNvPr id="2" name="灯片编号占位符 1"/>
          <p:cNvSpPr>
            <a:spLocks noGrp="1"/>
          </p:cNvSpPr>
          <p:nvPr>
            <p:ph type="sldNum" sz="quarter" idx="12"/>
          </p:nvPr>
        </p:nvSpPr>
        <p:spPr/>
        <p:txBody>
          <a:bodyPr/>
          <a:lstStyle/>
          <a:p>
            <a:fld id="{5F36C9FC-DA22-1F47-8722-58727A1D436E}" type="slidenum">
              <a:rPr lang="en-US" smtClean="0"/>
              <a:pPr/>
              <a:t>2</a:t>
            </a:fld>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rgbClr val="FFB91D"/>
                </a:solidFill>
                <a:ea typeface="+mj-ea"/>
                <a:cs typeface="+mj-cs"/>
              </a:rPr>
              <a:t>DNS Amplification Attacks</a:t>
            </a:r>
          </a:p>
        </p:txBody>
      </p:sp>
      <p:sp>
        <p:nvSpPr>
          <p:cNvPr id="235523" name="Rectangle 3"/>
          <p:cNvSpPr>
            <a:spLocks noGrp="1" noChangeArrowheads="1"/>
          </p:cNvSpPr>
          <p:nvPr>
            <p:ph idx="1"/>
          </p:nvPr>
        </p:nvSpPr>
        <p:spPr>
          <a:xfrm>
            <a:off x="488504" y="1700808"/>
            <a:ext cx="8915400" cy="4876800"/>
          </a:xfrm>
        </p:spPr>
        <p:txBody>
          <a:bodyPr wrap="square" numCol="1" anchor="t" anchorCtr="0" compatLnSpc="1">
            <a:prstTxWarp prst="textNoShape">
              <a:avLst/>
            </a:prstTxWarp>
            <a:normAutofit fontScale="85000" lnSpcReduction="10000"/>
          </a:bodyPr>
          <a:lstStyle/>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Use packets directed at a legitimate DNS server as the intermediary system</a:t>
            </a:r>
          </a:p>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Attacker creates a series of DNS requests containing the spoofed source address of the target system</a:t>
            </a:r>
          </a:p>
          <a:p>
            <a:pPr>
              <a:lnSpc>
                <a:spcPct val="150000"/>
              </a:lnSpc>
              <a:spcAft>
                <a:spcPts val="600"/>
              </a:spcAft>
              <a:buSzPct val="80000"/>
              <a:buFont typeface="Wingdings" pitchFamily="-1" charset="2"/>
              <a:buChar char=""/>
              <a:defRPr/>
            </a:pPr>
            <a:r>
              <a:rPr lang="en-US" dirty="0">
                <a:ea typeface="ＭＳ Ｐゴシック" pitchFamily="-1" charset="-128"/>
                <a:cs typeface="ＭＳ Ｐゴシック" pitchFamily="-1" charset="-128"/>
              </a:rPr>
              <a:t>Different from Figure 7.6 DNS Reﬂection Attack, this attack exploits DNS behavior to convert a small request to a much larger response (amplification) to flood the target with responses</a:t>
            </a:r>
          </a:p>
          <a:p>
            <a:pPr lvl="1"/>
            <a:r>
              <a:rPr lang="en-US" altLang="zh-CN" sz="2100" dirty="0">
                <a:ea typeface="ＭＳ Ｐゴシック" pitchFamily="1" charset="-128"/>
                <a:cs typeface="ＭＳ Ｐゴシック" pitchFamily="1" charset="-128"/>
              </a:rPr>
              <a:t>Using the classic DNS protocol, a 60-byte UDP request packet can easily result in a 512-byte UDP response, the maximum traditionally allowed. </a:t>
            </a:r>
          </a:p>
          <a:p>
            <a:pPr lvl="1"/>
            <a:r>
              <a:rPr lang="en-US" altLang="zh-CN" sz="2100" dirty="0">
                <a:ea typeface="ＭＳ Ｐゴシック" pitchFamily="1" charset="-128"/>
                <a:cs typeface="ＭＳ Ｐゴシック" pitchFamily="1" charset="-128"/>
              </a:rPr>
              <a:t>The extended DNS protocol allows much larger responses of over 4000 bytes to support extended DNS features such as IPv6, security, etc. </a:t>
            </a:r>
          </a:p>
        </p:txBody>
      </p:sp>
      <p:sp>
        <p:nvSpPr>
          <p:cNvPr id="2" name="灯片编号占位符 1"/>
          <p:cNvSpPr>
            <a:spLocks noGrp="1"/>
          </p:cNvSpPr>
          <p:nvPr>
            <p:ph type="sldNum" sz="quarter" idx="12"/>
          </p:nvPr>
        </p:nvSpPr>
        <p:spPr/>
        <p:txBody>
          <a:bodyPr/>
          <a:lstStyle/>
          <a:p>
            <a:fld id="{5F36C9FC-DA22-1F47-8722-58727A1D436E}" type="slidenum">
              <a:rPr lang="en-US" smtClean="0"/>
              <a:pPr/>
              <a:t>20</a:t>
            </a:fld>
            <a:endParaRPr 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88504" y="-243408"/>
            <a:ext cx="8915400" cy="1512168"/>
          </a:xfrm>
        </p:spPr>
        <p:txBody>
          <a:bodyPr/>
          <a:lstStyle/>
          <a:p>
            <a:pPr eaLnBrk="1" fontAlgn="auto" hangingPunct="1">
              <a:spcAft>
                <a:spcPts val="0"/>
              </a:spcAft>
              <a:defRPr/>
            </a:pPr>
            <a:r>
              <a:rPr lang="en-US" dirty="0" err="1">
                <a:solidFill>
                  <a:srgbClr val="FFB91D"/>
                </a:solidFill>
                <a:ea typeface="+mj-ea"/>
                <a:cs typeface="+mj-cs"/>
              </a:rPr>
              <a:t>DoS</a:t>
            </a:r>
            <a:r>
              <a:rPr lang="en-US" dirty="0">
                <a:solidFill>
                  <a:srgbClr val="FFB91D"/>
                </a:solidFill>
                <a:ea typeface="+mj-ea"/>
                <a:cs typeface="+mj-cs"/>
              </a:rPr>
              <a:t> Attack Defenses</a:t>
            </a:r>
          </a:p>
        </p:txBody>
      </p:sp>
      <p:sp>
        <p:nvSpPr>
          <p:cNvPr id="237571" name="Rectangle 3"/>
          <p:cNvSpPr>
            <a:spLocks noGrp="1" noChangeArrowheads="1"/>
          </p:cNvSpPr>
          <p:nvPr>
            <p:ph sz="half" idx="2"/>
          </p:nvPr>
        </p:nvSpPr>
        <p:spPr>
          <a:xfrm>
            <a:off x="0" y="2057400"/>
            <a:ext cx="4259263" cy="3979862"/>
          </a:xfrm>
        </p:spPr>
        <p:txBody>
          <a:bodyPr wrap="square" numCol="1" anchor="t" anchorCtr="0" compatLnSpc="1">
            <a:prstTxWarp prst="textNoShape">
              <a:avLst/>
            </a:prstTxWarp>
            <a:normAutofit/>
          </a:bodyPr>
          <a:lstStyle/>
          <a:p>
            <a:pPr eaLnBrk="1" hangingPunct="1">
              <a:lnSpc>
                <a:spcPct val="130000"/>
              </a:lnSpc>
              <a:buSzPct val="80000"/>
              <a:buFont typeface="Wingdings" pitchFamily="-1" charset="2"/>
              <a:buChar char=""/>
              <a:defRPr/>
            </a:pPr>
            <a:r>
              <a:rPr lang="en-US" sz="2200" dirty="0">
                <a:ea typeface="ＭＳ Ｐゴシック" pitchFamily="-1" charset="-128"/>
                <a:cs typeface="ＭＳ Ｐゴシック" pitchFamily="-1" charset="-128"/>
              </a:rPr>
              <a:t>These attacks cannot be prevented entirely</a:t>
            </a:r>
          </a:p>
          <a:p>
            <a:pPr eaLnBrk="1" hangingPunct="1">
              <a:lnSpc>
                <a:spcPct val="130000"/>
              </a:lnSpc>
              <a:buSzPct val="80000"/>
              <a:buFont typeface="Wingdings" pitchFamily="-1" charset="2"/>
              <a:buChar char=""/>
              <a:defRPr/>
            </a:pPr>
            <a:r>
              <a:rPr lang="en-US" sz="2200" dirty="0">
                <a:ea typeface="ＭＳ Ｐゴシック" pitchFamily="-1" charset="-128"/>
                <a:cs typeface="ＭＳ Ｐゴシック" pitchFamily="-1" charset="-128"/>
              </a:rPr>
              <a:t>High traffic volumes may be legitimate</a:t>
            </a:r>
          </a:p>
          <a:p>
            <a:pPr lvl="1" eaLnBrk="1" hangingPunct="1">
              <a:lnSpc>
                <a:spcPct val="130000"/>
              </a:lnSpc>
              <a:buClr>
                <a:schemeClr val="accent2">
                  <a:lumMod val="60000"/>
                  <a:lumOff val="40000"/>
                </a:schemeClr>
              </a:buClr>
              <a:buSzPct val="80000"/>
              <a:buFont typeface="Wingdings" pitchFamily="-1" charset="2"/>
              <a:buChar char=""/>
              <a:defRPr/>
            </a:pPr>
            <a:r>
              <a:rPr lang="en-US" dirty="0"/>
              <a:t>High publicity about a specific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Activity on a very popular site</a:t>
            </a:r>
          </a:p>
          <a:p>
            <a:pPr lvl="1" eaLnBrk="1" hangingPunct="1">
              <a:lnSpc>
                <a:spcPct val="130000"/>
              </a:lnSpc>
              <a:buClr>
                <a:schemeClr val="accent2">
                  <a:lumMod val="60000"/>
                  <a:lumOff val="40000"/>
                </a:schemeClr>
              </a:buClr>
              <a:buSzPct val="80000"/>
              <a:buFont typeface="Wingdings" pitchFamily="-1" charset="2"/>
              <a:buChar char=""/>
              <a:defRPr/>
            </a:pPr>
            <a:r>
              <a:rPr lang="en-US" dirty="0"/>
              <a:t>Described as </a:t>
            </a:r>
            <a:r>
              <a:rPr lang="en-US" i="1" dirty="0" err="1"/>
              <a:t>slashdotted</a:t>
            </a:r>
            <a:r>
              <a:rPr lang="en-US" i="1" dirty="0"/>
              <a:t>, flash crowd, or flash event</a:t>
            </a:r>
            <a:r>
              <a:rPr lang="en-US" sz="2000" dirty="0">
                <a:effectLst>
                  <a:outerShdw blurRad="38100" dist="38100" dir="2700000" algn="tl">
                    <a:srgbClr val="0064E2"/>
                  </a:outerShdw>
                </a:effectLst>
              </a:rPr>
              <a:t>	</a:t>
            </a:r>
          </a:p>
          <a:p>
            <a:pPr lvl="1" eaLnBrk="1" hangingPunct="1">
              <a:lnSpc>
                <a:spcPct val="80000"/>
              </a:lnSpc>
              <a:buFont typeface="Wingdings" pitchFamily="-1" charset="2"/>
              <a:buChar char=""/>
              <a:defRPr/>
            </a:pPr>
            <a:endParaRPr lang="en-US" sz="20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2198515013"/>
              </p:ext>
            </p:extLst>
          </p:nvPr>
        </p:nvGraphicFramePr>
        <p:xfrm>
          <a:off x="4114800" y="2286000"/>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733800" y="1676400"/>
            <a:ext cx="6172200" cy="738664"/>
          </a:xfrm>
          <a:prstGeom prst="rect">
            <a:avLst/>
          </a:prstGeom>
          <a:noFill/>
        </p:spPr>
        <p:txBody>
          <a:bodyPr>
            <a:prstTxWarp prst="textNoShape">
              <a:avLst/>
            </a:prstTxWarp>
            <a:spAutoFit/>
          </a:bodyPr>
          <a:lstStyle/>
          <a:p>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Four lines of defense against </a:t>
            </a:r>
            <a:r>
              <a:rPr lang="en-US" sz="2400" dirty="0" err="1">
                <a:effectLst>
                  <a:outerShdw blurRad="38100" dist="38100" dir="2700000" algn="tl">
                    <a:srgbClr val="0064E2"/>
                  </a:outerShdw>
                </a:effectLst>
                <a:latin typeface="+mn-lt"/>
                <a:ea typeface="ＭＳ Ｐゴシック" pitchFamily="1" charset="-128"/>
                <a:cs typeface="ＭＳ Ｐゴシック" pitchFamily="1" charset="-128"/>
              </a:rPr>
              <a:t>DDoS</a:t>
            </a:r>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 attacks</a:t>
            </a:r>
          </a:p>
          <a:p>
            <a:endParaRPr lang="en-US" dirty="0"/>
          </a:p>
        </p:txBody>
      </p:sp>
      <p:sp>
        <p:nvSpPr>
          <p:cNvPr id="2" name="灯片编号占位符 1"/>
          <p:cNvSpPr>
            <a:spLocks noGrp="1"/>
          </p:cNvSpPr>
          <p:nvPr>
            <p:ph type="sldNum" sz="quarter" idx="12"/>
          </p:nvPr>
        </p:nvSpPr>
        <p:spPr/>
        <p:txBody>
          <a:bodyPr/>
          <a:lstStyle/>
          <a:p>
            <a:fld id="{6D5DF91A-7C92-3743-8A2E-356816C55239}" type="slidenum">
              <a:rPr lang="en-US" smtClean="0"/>
              <a:pPr/>
              <a:t>21</a:t>
            </a:fld>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60512" y="-459432"/>
            <a:ext cx="8915400" cy="1600200"/>
          </a:xfrm>
        </p:spPr>
        <p:txBody>
          <a:bodyPr wrap="square" numCol="1" anchorCtr="0" compatLnSpc="1">
            <a:prstTxWarp prst="textNoShape">
              <a:avLst/>
            </a:prstTxWarp>
          </a:bodyPr>
          <a:lstStyle/>
          <a:p>
            <a:pPr eaLnBrk="1" hangingPunct="1">
              <a:defRPr/>
            </a:pP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 Prevention</a:t>
            </a:r>
          </a:p>
        </p:txBody>
      </p:sp>
      <p:sp>
        <p:nvSpPr>
          <p:cNvPr id="239619" name="Rectangle 3"/>
          <p:cNvSpPr>
            <a:spLocks noGrp="1" noChangeArrowheads="1"/>
          </p:cNvSpPr>
          <p:nvPr>
            <p:ph idx="1"/>
          </p:nvPr>
        </p:nvSpPr>
        <p:spPr>
          <a:xfrm>
            <a:off x="457200" y="1140768"/>
            <a:ext cx="9018712" cy="5528592"/>
          </a:xfrm>
        </p:spPr>
        <p:txBody>
          <a:bodyPr wrap="square" numCol="1" anchor="t" anchorCtr="0" compatLnSpc="1">
            <a:prstTxWarp prst="textNoShape">
              <a:avLst/>
            </a:prstTxWarp>
            <a:normAutofit/>
          </a:bodyPr>
          <a:lstStyle/>
          <a:p>
            <a:pPr eaLnBrk="1" hangingPunct="1">
              <a:lnSpc>
                <a:spcPct val="90000"/>
              </a:lnSpc>
              <a:buSzPct val="80000"/>
              <a:buFont typeface="Wingdings" pitchFamily="-1" charset="2"/>
              <a:buChar char=""/>
              <a:defRPr/>
            </a:pPr>
            <a:r>
              <a:rPr lang="en-US" sz="2800" dirty="0">
                <a:ea typeface="ＭＳ Ｐゴシック" pitchFamily="-1" charset="-128"/>
              </a:rPr>
              <a:t>Block spoofed source addresses</a:t>
            </a:r>
          </a:p>
          <a:p>
            <a:pPr lvl="1">
              <a:lnSpc>
                <a:spcPct val="90000"/>
              </a:lnSpc>
              <a:buClr>
                <a:schemeClr val="accent6"/>
              </a:buClr>
              <a:buSzPct val="80000"/>
              <a:buFont typeface="Wingdings" pitchFamily="-1" charset="2"/>
              <a:buChar char=""/>
              <a:defRPr/>
            </a:pPr>
            <a:r>
              <a:rPr lang="en-US" sz="2400" dirty="0"/>
              <a:t>On routers as close to source as possible, by routers with knowledge of the valid address ranges of its local subnet</a:t>
            </a:r>
          </a:p>
          <a:p>
            <a:pPr>
              <a:lnSpc>
                <a:spcPct val="90000"/>
              </a:lnSpc>
              <a:buClr>
                <a:schemeClr val="accent6"/>
              </a:buClr>
              <a:buSzPct val="80000"/>
              <a:buFont typeface="Wingdings" pitchFamily="-1" charset="2"/>
              <a:buChar char=""/>
              <a:defRPr/>
            </a:pPr>
            <a:r>
              <a:rPr lang="en-US" sz="2800" dirty="0">
                <a:ea typeface="ＭＳ Ｐゴシック" pitchFamily="-1" charset="-128"/>
              </a:rPr>
              <a:t>Can be implemented with</a:t>
            </a:r>
          </a:p>
          <a:p>
            <a:pPr lvl="1">
              <a:lnSpc>
                <a:spcPct val="90000"/>
              </a:lnSpc>
              <a:buClr>
                <a:schemeClr val="accent6"/>
              </a:buClr>
              <a:buSzPct val="80000"/>
              <a:buFont typeface="Wingdings" pitchFamily="-1" charset="2"/>
              <a:buChar char=""/>
              <a:defRPr/>
            </a:pPr>
            <a:r>
              <a:rPr lang="en-US" altLang="zh-CN" sz="2400" dirty="0"/>
              <a:t>An ISP (Internet Service Provider) knows which addresses are allocated to all its customers. The ISP can install access control rules in its routers to ensure that the source address of any packet from a customer is valid</a:t>
            </a:r>
          </a:p>
          <a:p>
            <a:pPr lvl="1">
              <a:lnSpc>
                <a:spcPct val="90000"/>
              </a:lnSpc>
              <a:buClr>
                <a:schemeClr val="accent6"/>
              </a:buClr>
              <a:buSzPct val="80000"/>
              <a:buFont typeface="Wingdings" pitchFamily="-1" charset="2"/>
              <a:buChar char=""/>
              <a:defRPr/>
            </a:pPr>
            <a:r>
              <a:rPr lang="en-US" altLang="zh-CN" sz="2400" dirty="0"/>
              <a:t>Check the validity of</a:t>
            </a:r>
            <a:r>
              <a:rPr lang="en-US" sz="2400" dirty="0"/>
              <a:t> the claimed source IP address, e.g., Cisco router command “</a:t>
            </a:r>
            <a:r>
              <a:rPr lang="en-US" altLang="zh-CN" sz="2400" dirty="0" err="1"/>
              <a:t>ip</a:t>
            </a:r>
            <a:r>
              <a:rPr lang="en-US" altLang="zh-CN" sz="2400" dirty="0"/>
              <a:t> verify unicast reverse-path” verifies the reachability of the source IP address in packets being forwarded. If the source IP address is not valid, the packet is discarded</a:t>
            </a:r>
            <a:endParaRPr lang="en-US" sz="2400" dirty="0"/>
          </a:p>
        </p:txBody>
      </p:sp>
      <p:sp>
        <p:nvSpPr>
          <p:cNvPr id="2" name="灯片编号占位符 1"/>
          <p:cNvSpPr>
            <a:spLocks noGrp="1"/>
          </p:cNvSpPr>
          <p:nvPr>
            <p:ph type="sldNum" sz="quarter" idx="12"/>
          </p:nvPr>
        </p:nvSpPr>
        <p:spPr/>
        <p:txBody>
          <a:bodyPr/>
          <a:lstStyle/>
          <a:p>
            <a:fld id="{5F36C9FC-DA22-1F47-8722-58727A1D436E}" type="slidenum">
              <a:rPr lang="en-US" smtClean="0"/>
              <a:pPr/>
              <a:t>22</a:t>
            </a:fld>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SYN Spoofing Attack Prevention</a:t>
            </a:r>
            <a:endParaRPr lang="zh-CN" alt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sp>
        <p:nvSpPr>
          <p:cNvPr id="3" name="内容占位符 2"/>
          <p:cNvSpPr>
            <a:spLocks noGrp="1"/>
          </p:cNvSpPr>
          <p:nvPr>
            <p:ph idx="1"/>
          </p:nvPr>
        </p:nvSpPr>
        <p:spPr/>
        <p:txBody>
          <a:bodyPr>
            <a:normAutofit fontScale="92500" lnSpcReduction="20000"/>
          </a:bodyPr>
          <a:lstStyle/>
          <a:p>
            <a:pPr>
              <a:lnSpc>
                <a:spcPct val="90000"/>
              </a:lnSpc>
              <a:buSzPct val="80000"/>
              <a:defRPr/>
            </a:pPr>
            <a:r>
              <a:rPr lang="en-US" altLang="zh-CN" sz="2800" dirty="0">
                <a:ea typeface="ＭＳ Ｐゴシック" pitchFamily="-1" charset="-128"/>
              </a:rPr>
              <a:t>Random drop</a:t>
            </a:r>
          </a:p>
          <a:p>
            <a:pPr lvl="1">
              <a:lnSpc>
                <a:spcPct val="90000"/>
              </a:lnSpc>
              <a:buClr>
                <a:schemeClr val="accent6"/>
              </a:buClr>
              <a:buSzPct val="80000"/>
              <a:buFont typeface="Wingdings" pitchFamily="-1" charset="2"/>
              <a:buChar char=""/>
              <a:defRPr/>
            </a:pPr>
            <a:r>
              <a:rPr lang="en-US" altLang="zh-CN" sz="2000" dirty="0">
                <a:ea typeface="ＭＳ Ｐゴシック" pitchFamily="-1" charset="-128"/>
              </a:rPr>
              <a:t>Use modified TCP connection handling code that drop an entry for a random incomplete connection from the TCP connections table when it overflows</a:t>
            </a:r>
          </a:p>
          <a:p>
            <a:pPr lvl="1"/>
            <a:r>
              <a:rPr lang="en-US" altLang="zh-CN" sz="2000" dirty="0">
                <a:ea typeface="ＭＳ Ｐゴシック" pitchFamily="-1" charset="-128"/>
              </a:rPr>
              <a:t>Based on the assumption that the majority of the entries in an overflowing table result from the attack, it is more likely that the dropped entry will correspond to an attack packet. </a:t>
            </a:r>
          </a:p>
          <a:p>
            <a:pPr lvl="1"/>
            <a:r>
              <a:rPr lang="en-US" altLang="zh-CN" sz="2000" dirty="0">
                <a:ea typeface="ＭＳ Ｐゴシック" pitchFamily="-1" charset="-128"/>
              </a:rPr>
              <a:t>If a legitimate connection is dropped, the connection is reset, and the client will retry to re-establish the connection. </a:t>
            </a:r>
          </a:p>
          <a:p>
            <a:r>
              <a:rPr lang="en-US" altLang="zh-CN" sz="2800" dirty="0">
                <a:ea typeface="ＭＳ Ｐゴシック" pitchFamily="-1" charset="-128"/>
              </a:rPr>
              <a:t>Rate-limiting on select packet types, </a:t>
            </a:r>
          </a:p>
          <a:p>
            <a:pPr lvl="1"/>
            <a:r>
              <a:rPr lang="en-US" altLang="zh-CN" sz="2000" dirty="0">
                <a:ea typeface="ＭＳ Ｐゴシック" pitchFamily="-1" charset="-128"/>
              </a:rPr>
              <a:t>e.g. ICMP packets or UDP packets to certain </a:t>
            </a:r>
            <a:r>
              <a:rPr lang="en-US" altLang="zh-CN" sz="2100" dirty="0">
                <a:ea typeface="ＭＳ Ｐゴシック" pitchFamily="-1" charset="-128"/>
              </a:rPr>
              <a:t>services (echo service)</a:t>
            </a:r>
          </a:p>
          <a:p>
            <a:r>
              <a:rPr lang="en-US" altLang="zh-CN" sz="2800" dirty="0">
                <a:ea typeface="ＭＳ Ｐゴシック" pitchFamily="-1" charset="-128"/>
              </a:rPr>
              <a:t>Modify TCP/IP network parameters</a:t>
            </a:r>
          </a:p>
          <a:p>
            <a:pPr lvl="1"/>
            <a:r>
              <a:rPr lang="en-US" altLang="zh-CN" sz="2000" dirty="0">
                <a:ea typeface="ＭＳ Ｐゴシック" pitchFamily="-1" charset="-128"/>
              </a:rPr>
              <a:t>Increase size of the TCP connections table or reduce timeout period used to remove TCP connections from this table when no response is received.</a:t>
            </a:r>
          </a:p>
        </p:txBody>
      </p:sp>
      <p:sp>
        <p:nvSpPr>
          <p:cNvPr id="4" name="灯片编号占位符 3"/>
          <p:cNvSpPr>
            <a:spLocks noGrp="1"/>
          </p:cNvSpPr>
          <p:nvPr>
            <p:ph type="sldNum" sz="quarter" idx="12"/>
          </p:nvPr>
        </p:nvSpPr>
        <p:spPr/>
        <p:txBody>
          <a:bodyPr/>
          <a:lstStyle/>
          <a:p>
            <a:fld id="{5F36C9FC-DA22-1F47-8722-58727A1D436E}" type="slidenum">
              <a:rPr lang="en-US" smtClean="0"/>
              <a:pPr/>
              <a:t>23</a:t>
            </a:fld>
            <a:endParaRPr lang="en-US" dirty="0"/>
          </a:p>
        </p:txBody>
      </p:sp>
    </p:spTree>
    <p:extLst>
      <p:ext uri="{BB962C8B-B14F-4D97-AF65-F5344CB8AC3E}">
        <p14:creationId xmlns:p14="http://schemas.microsoft.com/office/powerpoint/2010/main" val="15664484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88504" y="-171400"/>
            <a:ext cx="8915400" cy="1600200"/>
          </a:xfrm>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Other </a:t>
            </a: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 Prevention Techniques</a:t>
            </a:r>
          </a:p>
        </p:txBody>
      </p:sp>
      <p:sp>
        <p:nvSpPr>
          <p:cNvPr id="241667" name="Rectangle 3"/>
          <p:cNvSpPr>
            <a:spLocks noGrp="1" noChangeArrowheads="1"/>
          </p:cNvSpPr>
          <p:nvPr>
            <p:ph idx="1"/>
          </p:nvPr>
        </p:nvSpPr>
        <p:spPr>
          <a:xfrm>
            <a:off x="499920" y="1473185"/>
            <a:ext cx="8915400" cy="5085184"/>
          </a:xfrm>
        </p:spPr>
        <p:txBody>
          <a:bodyPr wrap="square" numCol="1" anchor="t" anchorCtr="0" compatLnSpc="1">
            <a:prstTxWarp prst="textNoShape">
              <a:avLst/>
            </a:prstTxWarp>
            <a:normAutofit fontScale="92500" lnSpcReduction="20000"/>
          </a:bodyPr>
          <a:lstStyle/>
          <a:p>
            <a:pPr>
              <a:lnSpc>
                <a:spcPct val="120000"/>
              </a:lnSpc>
              <a:spcBef>
                <a:spcPts val="0"/>
              </a:spcBef>
              <a:spcAft>
                <a:spcPts val="1200"/>
              </a:spcAft>
              <a:buSzPct val="70000"/>
              <a:buFont typeface="Wingdings" pitchFamily="-1" charset="2"/>
              <a:buChar char=""/>
              <a:defRPr/>
            </a:pPr>
            <a:r>
              <a:rPr lang="en-US" altLang="zh-CN" sz="2800" dirty="0">
                <a:ea typeface="ＭＳ Ｐゴシック" pitchFamily="-1" charset="-128"/>
                <a:cs typeface="ＭＳ Ｐゴシック" pitchFamily="-1" charset="-128"/>
              </a:rPr>
              <a:t>To prevent </a:t>
            </a:r>
            <a:r>
              <a:rPr lang="en-US" altLang="zh-CN" sz="2800" dirty="0"/>
              <a:t>reflection attacks, </a:t>
            </a:r>
            <a:r>
              <a:rPr lang="en-US" altLang="zh-CN" sz="2800" dirty="0">
                <a:ea typeface="ＭＳ Ｐゴシック" pitchFamily="-1" charset="-128"/>
                <a:cs typeface="ＭＳ Ｐゴシック" pitchFamily="-1" charset="-128"/>
              </a:rPr>
              <a:t>block suspicious services and combinations </a:t>
            </a:r>
            <a:r>
              <a:rPr lang="en-US" altLang="zh-CN" sz="2800" dirty="0"/>
              <a:t>of source and destination ports</a:t>
            </a:r>
          </a:p>
          <a:p>
            <a:pPr>
              <a:lnSpc>
                <a:spcPct val="120000"/>
              </a:lnSpc>
              <a:spcBef>
                <a:spcPts val="0"/>
              </a:spcBef>
              <a:spcAft>
                <a:spcPts val="1200"/>
              </a:spcAft>
              <a:buSzPct val="70000"/>
              <a:buFont typeface="Wingdings" pitchFamily="-1" charset="2"/>
              <a:buChar char=""/>
              <a:defRPr/>
            </a:pPr>
            <a:r>
              <a:rPr lang="en-US" altLang="zh-CN" sz="2800" dirty="0">
                <a:ea typeface="ＭＳ Ｐゴシック" pitchFamily="-1" charset="-128"/>
                <a:cs typeface="ＭＳ Ｐゴシック" pitchFamily="-1" charset="-128"/>
              </a:rPr>
              <a:t>To prevent </a:t>
            </a:r>
            <a:r>
              <a:rPr lang="en-US" altLang="zh-CN" sz="2800" dirty="0"/>
              <a:t>broadcast amplification attacks, </a:t>
            </a:r>
            <a:r>
              <a:rPr lang="en-US" sz="2800" dirty="0">
                <a:ea typeface="ＭＳ Ｐゴシック" pitchFamily="-1" charset="-128"/>
                <a:cs typeface="ＭＳ Ｐゴシック" pitchFamily="-1" charset="-128"/>
              </a:rPr>
              <a:t>block IP directed broadcasts</a:t>
            </a:r>
          </a:p>
          <a:p>
            <a:pPr>
              <a:lnSpc>
                <a:spcPct val="120000"/>
              </a:lnSpc>
              <a:spcBef>
                <a:spcPts val="0"/>
              </a:spcBef>
              <a:spcAft>
                <a:spcPts val="1200"/>
              </a:spcAft>
              <a:buSzPct val="70000"/>
              <a:buFont typeface="Wingdings" pitchFamily="-1" charset="2"/>
              <a:buChar char=""/>
              <a:defRPr/>
            </a:pPr>
            <a:r>
              <a:rPr lang="en-US" sz="2800" dirty="0">
                <a:ea typeface="ＭＳ Ｐゴシック" pitchFamily="-1" charset="-128"/>
                <a:cs typeface="ＭＳ Ｐゴシック" pitchFamily="-1" charset="-128"/>
              </a:rPr>
              <a:t>To prevent attacks on application resources, use a graphical puzzles (captcha, </a:t>
            </a:r>
            <a:r>
              <a:rPr lang="en-US" altLang="zh-CN" sz="2800" dirty="0"/>
              <a:t>Completely Automated Public Turing Test to Tell Computers and Humans Apart</a:t>
            </a:r>
            <a:r>
              <a:rPr lang="en-US" sz="2800" dirty="0">
                <a:ea typeface="ＭＳ Ｐゴシック" pitchFamily="-1" charset="-128"/>
                <a:cs typeface="ＭＳ Ｐゴシック" pitchFamily="-1" charset="-128"/>
              </a:rPr>
              <a:t>) to distinguish humans from bots</a:t>
            </a:r>
          </a:p>
          <a:p>
            <a:pPr eaLnBrk="1" hangingPunct="1">
              <a:lnSpc>
                <a:spcPct val="120000"/>
              </a:lnSpc>
              <a:spcBef>
                <a:spcPts val="0"/>
              </a:spcBef>
              <a:spcAft>
                <a:spcPts val="1200"/>
              </a:spcAft>
              <a:buSzPct val="70000"/>
              <a:buFont typeface="Wingdings" pitchFamily="-1" charset="2"/>
              <a:buChar char=""/>
              <a:defRPr/>
            </a:pPr>
            <a:r>
              <a:rPr lang="en-US" sz="2800" dirty="0">
                <a:ea typeface="ＭＳ Ｐゴシック" pitchFamily="-1" charset="-128"/>
                <a:cs typeface="ＭＳ Ｐゴシック" pitchFamily="-1" charset="-128"/>
              </a:rPr>
              <a:t>Use mirrored and replicated servers when high-performance and reliability is required</a:t>
            </a:r>
          </a:p>
        </p:txBody>
      </p:sp>
      <p:sp>
        <p:nvSpPr>
          <p:cNvPr id="2" name="灯片编号占位符 1"/>
          <p:cNvSpPr>
            <a:spLocks noGrp="1"/>
          </p:cNvSpPr>
          <p:nvPr>
            <p:ph type="sldNum" sz="quarter" idx="12"/>
          </p:nvPr>
        </p:nvSpPr>
        <p:spPr/>
        <p:txBody>
          <a:bodyPr/>
          <a:lstStyle/>
          <a:p>
            <a:fld id="{5F36C9FC-DA22-1F47-8722-58727A1D436E}" type="slidenum">
              <a:rPr lang="en-US" smtClean="0"/>
              <a:pPr/>
              <a:t>24</a:t>
            </a:fld>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Responding to </a:t>
            </a:r>
            <a:r>
              <a:rPr lang="en-US" dirty="0" err="1">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DoS</a:t>
            </a:r>
            <a:r>
              <a:rPr lang="en-US" dirty="0">
                <a:solidFill>
                  <a:srgbClr val="FFB91D"/>
                </a:solidFill>
                <a:effectLst>
                  <a:outerShdw blurRad="38100" dist="38100" dir="2700000" algn="tl">
                    <a:srgbClr val="000000">
                      <a:alpha val="43137"/>
                    </a:srgbClr>
                  </a:outerShdw>
                </a:effectLst>
                <a:ea typeface="ＭＳ Ｐゴシック" pitchFamily="-1" charset="-128"/>
                <a:cs typeface="ＭＳ Ｐゴシック" pitchFamily="-1" charset="-128"/>
              </a:rPr>
              <a:t> Attacks</a:t>
            </a:r>
          </a:p>
        </p:txBody>
      </p:sp>
      <p:sp>
        <p:nvSpPr>
          <p:cNvPr id="245763" name="Rectangle 3"/>
          <p:cNvSpPr>
            <a:spLocks noGrp="1" noChangeArrowheads="1"/>
          </p:cNvSpPr>
          <p:nvPr>
            <p:ph idx="1"/>
          </p:nvPr>
        </p:nvSpPr>
        <p:spPr>
          <a:xfrm>
            <a:off x="495300" y="1828800"/>
            <a:ext cx="9138220" cy="4800600"/>
          </a:xfrm>
        </p:spPr>
        <p:txBody>
          <a:bodyPr wrap="square" numCol="1" anchor="t" anchorCtr="0" compatLnSpc="1">
            <a:prstTxWarp prst="textNoShape">
              <a:avLst/>
            </a:prstTxWarp>
            <a:normAutofit lnSpcReduction="10000"/>
          </a:bodyPr>
          <a:lstStyle/>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Identify type of attack</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Capture and analyze packets </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Design filters to block attack traffic upstream</a:t>
            </a:r>
          </a:p>
          <a:p>
            <a:pPr lvl="1" eaLnBrk="1" hangingPunct="1">
              <a:lnSpc>
                <a:spcPct val="110000"/>
              </a:lnSpc>
              <a:buSzPct val="80000"/>
              <a:buFont typeface="Wingdings" pitchFamily="-1" charset="2"/>
              <a:buChar char=""/>
              <a:defRPr/>
            </a:pPr>
            <a:r>
              <a:rPr lang="en-US" sz="1800" dirty="0">
                <a:effectLst>
                  <a:outerShdw blurRad="38100" dist="38100" dir="2700000" algn="tl">
                    <a:srgbClr val="0064E2"/>
                  </a:outerShdw>
                </a:effectLst>
              </a:rPr>
              <a:t>Or identify and correct system/application bug</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Have ISP trace packet flow back to source</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May be difficult and time consuming if spoofed IP source addresses are used</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Necessary if planning legal action</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Implement contingency plan</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Switch to alternate backup servers</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Commission new servers at a new site with new addresses</a:t>
            </a:r>
          </a:p>
          <a:p>
            <a:pPr eaLnBrk="1" hangingPunct="1">
              <a:lnSpc>
                <a:spcPct val="110000"/>
              </a:lnSpc>
              <a:buClr>
                <a:schemeClr val="accent2"/>
              </a:buClr>
              <a:buSzPct val="8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Update incident response plan</a:t>
            </a:r>
          </a:p>
          <a:p>
            <a:pPr lvl="1">
              <a:lnSpc>
                <a:spcPct val="110000"/>
              </a:lnSpc>
              <a:buSzPct val="80000"/>
              <a:buFont typeface="Wingdings" pitchFamily="-1" charset="2"/>
              <a:buChar char=""/>
              <a:defRPr/>
            </a:pPr>
            <a:r>
              <a:rPr lang="en-US" sz="1800" dirty="0">
                <a:effectLst>
                  <a:outerShdw blurRad="38100" dist="38100" dir="2700000" algn="tl">
                    <a:srgbClr val="0064E2"/>
                  </a:outerShdw>
                </a:effectLst>
              </a:rPr>
              <a:t>Analyze the attack and the response for future handling</a:t>
            </a:r>
          </a:p>
        </p:txBody>
      </p:sp>
      <p:sp>
        <p:nvSpPr>
          <p:cNvPr id="2" name="灯片编号占位符 1"/>
          <p:cNvSpPr>
            <a:spLocks noGrp="1"/>
          </p:cNvSpPr>
          <p:nvPr>
            <p:ph type="sldNum" sz="quarter" idx="12"/>
          </p:nvPr>
        </p:nvSpPr>
        <p:spPr/>
        <p:txBody>
          <a:bodyPr/>
          <a:lstStyle/>
          <a:p>
            <a:fld id="{5F36C9FC-DA22-1F47-8722-58727A1D436E}" type="slidenum">
              <a:rPr lang="en-US" smtClean="0"/>
              <a:pPr/>
              <a:t>25</a:t>
            </a:fld>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16464" y="-315416"/>
            <a:ext cx="9673075"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6105128" y="1556792"/>
            <a:ext cx="3510390" cy="5112568"/>
          </a:xfrm>
        </p:spPr>
        <p:txBody>
          <a:bodyPr>
            <a:normAutofit/>
          </a:bodyPr>
          <a:lstStyle/>
          <a:p>
            <a:pPr marL="342900" lvl="1" indent="-342900">
              <a:buFont typeface="Arial" pitchFamily="34" charset="0"/>
              <a:buChar char="•"/>
            </a:pPr>
            <a:r>
              <a:rPr lang="en-AU" sz="2400" dirty="0"/>
              <a:t>Distributed denial-of-service attacks</a:t>
            </a:r>
          </a:p>
          <a:p>
            <a:pPr marL="342900" lvl="1" indent="-342900">
              <a:buFont typeface="Arial" pitchFamily="34" charset="0"/>
              <a:buChar char="•"/>
            </a:pPr>
            <a:r>
              <a:rPr lang="en-AU" sz="2400" dirty="0"/>
              <a:t>Application-based bandwidth attacks</a:t>
            </a:r>
          </a:p>
          <a:p>
            <a:pPr lvl="1"/>
            <a:r>
              <a:rPr lang="en-AU"/>
              <a:t>HTTP-based </a:t>
            </a:r>
            <a:r>
              <a:rPr lang="en-AU" dirty="0"/>
              <a:t>attacks</a:t>
            </a:r>
          </a:p>
          <a:p>
            <a:pPr marL="342900" lvl="1" indent="-342900">
              <a:buFont typeface="Arial" pitchFamily="34" charset="0"/>
              <a:buChar char="•"/>
            </a:pPr>
            <a:r>
              <a:rPr lang="en-AU" sz="2400" dirty="0"/>
              <a:t>Reflector and amplifier attacks</a:t>
            </a:r>
          </a:p>
          <a:p>
            <a:pPr lvl="1"/>
            <a:r>
              <a:rPr lang="en-AU" dirty="0"/>
              <a:t>Reflection attacks</a:t>
            </a:r>
          </a:p>
          <a:p>
            <a:pPr lvl="1"/>
            <a:r>
              <a:rPr lang="en-AU" dirty="0"/>
              <a:t>Amplification attacks</a:t>
            </a:r>
          </a:p>
          <a:p>
            <a:pPr lvl="1"/>
            <a:r>
              <a:rPr lang="en-AU" dirty="0"/>
              <a:t>DNS amplification attacks</a:t>
            </a:r>
          </a:p>
        </p:txBody>
      </p:sp>
      <p:sp>
        <p:nvSpPr>
          <p:cNvPr id="2" name="Content Placeholder 1"/>
          <p:cNvSpPr>
            <a:spLocks noGrp="1"/>
          </p:cNvSpPr>
          <p:nvPr>
            <p:ph sz="quarter" idx="13"/>
          </p:nvPr>
        </p:nvSpPr>
        <p:spPr>
          <a:xfrm>
            <a:off x="350489" y="1340768"/>
            <a:ext cx="4378452" cy="5517232"/>
          </a:xfrm>
        </p:spPr>
        <p:txBody>
          <a:bodyPr/>
          <a:lstStyle/>
          <a:p>
            <a:r>
              <a:rPr lang="en-US" dirty="0"/>
              <a:t>Denial-of-service attacks</a:t>
            </a:r>
          </a:p>
          <a:p>
            <a:pPr lvl="1"/>
            <a:r>
              <a:rPr lang="en-US" dirty="0"/>
              <a:t>The nature of denial-of-service attacks</a:t>
            </a:r>
          </a:p>
          <a:p>
            <a:pPr lvl="1"/>
            <a:r>
              <a:rPr lang="en-US" dirty="0"/>
              <a:t>Classic denial-of-service attacks</a:t>
            </a:r>
          </a:p>
          <a:p>
            <a:pPr lvl="1"/>
            <a:r>
              <a:rPr lang="en-US" dirty="0"/>
              <a:t>Source address spoofing</a:t>
            </a:r>
          </a:p>
          <a:p>
            <a:pPr lvl="1"/>
            <a:r>
              <a:rPr lang="en-US" dirty="0"/>
              <a:t>SYN spoofing</a:t>
            </a:r>
          </a:p>
          <a:p>
            <a:r>
              <a:rPr lang="en-US" dirty="0"/>
              <a:t>Flooding attacks</a:t>
            </a:r>
          </a:p>
          <a:p>
            <a:pPr lvl="1"/>
            <a:r>
              <a:rPr lang="en-US" dirty="0"/>
              <a:t>ICMP flood</a:t>
            </a:r>
          </a:p>
          <a:p>
            <a:pPr lvl="1"/>
            <a:r>
              <a:rPr lang="en-US" dirty="0"/>
              <a:t>UDP flood</a:t>
            </a:r>
          </a:p>
          <a:p>
            <a:pPr lvl="1"/>
            <a:r>
              <a:rPr lang="en-US" dirty="0"/>
              <a:t>TCP SYN flood</a:t>
            </a:r>
          </a:p>
          <a:p>
            <a:pPr marL="342900" lvl="1" indent="-342900">
              <a:buFont typeface="Arial" pitchFamily="34" charset="0"/>
              <a:buChar char="•"/>
            </a:pPr>
            <a:r>
              <a:rPr lang="en-US" sz="2400" dirty="0"/>
              <a:t>Defenses against denial-of-service attacks</a:t>
            </a:r>
          </a:p>
          <a:p>
            <a:pPr marL="342900" lvl="1" indent="-342900">
              <a:buFont typeface="Arial" pitchFamily="34" charset="0"/>
              <a:buChar char="•"/>
            </a:pPr>
            <a:r>
              <a:rPr lang="en-US" sz="2400" dirty="0"/>
              <a:t>Responding to a denial-of-service attack</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4016896" y="2780928"/>
            <a:ext cx="2028225"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pPr/>
              <a:t>26</a:t>
            </a:fld>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95300" y="0"/>
            <a:ext cx="8915400" cy="1219200"/>
          </a:xfrm>
        </p:spPr>
        <p:txBody>
          <a:bodyPr/>
          <a:lstStyle/>
          <a:p>
            <a:pPr eaLnBrk="1" fontAlgn="auto" hangingPunct="1">
              <a:spcAft>
                <a:spcPts val="0"/>
              </a:spcAft>
              <a:defRPr/>
            </a:pPr>
            <a:r>
              <a:rPr kumimoji="1" lang="en-GB" dirty="0">
                <a:solidFill>
                  <a:schemeClr val="accent6">
                    <a:lumMod val="40000"/>
                    <a:lumOff val="60000"/>
                  </a:schemeClr>
                </a:solidFill>
                <a:ea typeface="+mj-ea"/>
                <a:cs typeface="+mj-cs"/>
              </a:rPr>
              <a:t>Denial-of-Service (</a:t>
            </a:r>
            <a:r>
              <a:rPr kumimoji="1" lang="en-GB" dirty="0" err="1">
                <a:solidFill>
                  <a:schemeClr val="accent6">
                    <a:lumMod val="40000"/>
                    <a:lumOff val="60000"/>
                  </a:schemeClr>
                </a:solidFill>
                <a:ea typeface="+mj-ea"/>
                <a:cs typeface="+mj-cs"/>
              </a:rPr>
              <a:t>DoS</a:t>
            </a:r>
            <a:r>
              <a:rPr kumimoji="1" lang="en-GB" dirty="0">
                <a:solidFill>
                  <a:schemeClr val="accent6">
                    <a:lumMod val="40000"/>
                    <a:lumOff val="60000"/>
                  </a:schemeClr>
                </a:solidFill>
                <a:ea typeface="+mj-ea"/>
                <a:cs typeface="+mj-cs"/>
              </a:rPr>
              <a:t>)</a:t>
            </a:r>
            <a:endParaRPr kumimoji="1" lang="en-AU" sz="3600"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416496" y="1484784"/>
            <a:ext cx="9067800" cy="4800600"/>
          </a:xfrm>
        </p:spPr>
        <p:txBody>
          <a:bodyPr wrap="square" numCol="1" anchor="t" anchorCtr="0" compatLnSpc="1">
            <a:prstTxWarp prst="textNoShape">
              <a:avLst/>
            </a:prstTxWarp>
          </a:bodyPr>
          <a:lstStyle/>
          <a:p>
            <a:pPr eaLnBrk="1" hangingPunct="1">
              <a:lnSpc>
                <a:spcPct val="90000"/>
              </a:lnSpc>
              <a:buSzPct val="60000"/>
              <a:buFont typeface="Wingdings" pitchFamily="-110" charset="2"/>
              <a:buChar char=""/>
              <a:defRPr/>
            </a:pPr>
            <a:r>
              <a:rPr lang="en-US" sz="2800" dirty="0"/>
              <a:t>A form of attack on the availability of some service</a:t>
            </a:r>
          </a:p>
          <a:p>
            <a:pPr eaLnBrk="1" hangingPunct="1">
              <a:lnSpc>
                <a:spcPct val="90000"/>
              </a:lnSpc>
              <a:buSzPct val="60000"/>
              <a:buFont typeface="Wingdings" pitchFamily="-110" charset="2"/>
              <a:buChar char=""/>
              <a:defRPr/>
            </a:pPr>
            <a:r>
              <a:rPr lang="en-US" sz="2800" dirty="0"/>
              <a:t>Categories of resources that could be attacked are:</a:t>
            </a:r>
          </a:p>
          <a:p>
            <a:pPr lvl="3" eaLnBrk="1" hangingPunct="1">
              <a:lnSpc>
                <a:spcPct val="90000"/>
              </a:lnSpc>
              <a:buFont typeface="Wingdings" pitchFamily="-110" charset="2"/>
              <a:buChar char=""/>
              <a:defRPr/>
            </a:pPr>
            <a:endParaRPr lang="en-US" dirty="0">
              <a:effectLst>
                <a:outerShdw blurRad="38100" dist="38100" dir="2700000" algn="tl">
                  <a:srgbClr val="0064E2"/>
                </a:outerShdw>
              </a:effectLst>
            </a:endParaRPr>
          </a:p>
          <a:p>
            <a:pPr eaLnBrk="1" hangingPunct="1">
              <a:lnSpc>
                <a:spcPct val="90000"/>
              </a:lnSpc>
              <a:buFont typeface="Wingdings" pitchFamily="-110" charset="2"/>
              <a:buChar char=""/>
              <a:defRPr/>
            </a:pPr>
            <a:endParaRPr lang="en-US" sz="2800" dirty="0">
              <a:effectLst>
                <a:outerShdw blurRad="38100" dist="38100" dir="2700000" algn="tl">
                  <a:srgbClr val="0064E2"/>
                </a:outerShdw>
              </a:effectLst>
            </a:endParaRPr>
          </a:p>
        </p:txBody>
      </p:sp>
      <p:sp>
        <p:nvSpPr>
          <p:cNvPr id="2" name="灯片编号占位符 1"/>
          <p:cNvSpPr>
            <a:spLocks noGrp="1"/>
          </p:cNvSpPr>
          <p:nvPr>
            <p:ph type="sldNum" sz="quarter" idx="12"/>
          </p:nvPr>
        </p:nvSpPr>
        <p:spPr/>
        <p:txBody>
          <a:bodyPr/>
          <a:lstStyle/>
          <a:p>
            <a:fld id="{5F36C9FC-DA22-1F47-8722-58727A1D436E}" type="slidenum">
              <a:rPr lang="en-US" smtClean="0"/>
              <a:pPr/>
              <a:t>3</a:t>
            </a:fld>
            <a:endParaRPr lang="en-US" dirty="0"/>
          </a:p>
        </p:txBody>
      </p:sp>
      <p:sp>
        <p:nvSpPr>
          <p:cNvPr id="3" name="Rectangle 2">
            <a:extLst>
              <a:ext uri="{FF2B5EF4-FFF2-40B4-BE49-F238E27FC236}">
                <a16:creationId xmlns:a16="http://schemas.microsoft.com/office/drawing/2014/main" id="{CB33650F-CF45-4BA8-8247-4E6A70DE8039}"/>
              </a:ext>
            </a:extLst>
          </p:cNvPr>
          <p:cNvSpPr/>
          <p:nvPr/>
        </p:nvSpPr>
        <p:spPr>
          <a:xfrm>
            <a:off x="304800" y="3505200"/>
            <a:ext cx="9144000" cy="3124200"/>
          </a:xfrm>
          <a:prstGeom prst="rect">
            <a:avLst/>
          </a:prstGeom>
        </p:spPr>
        <p:txBody>
          <a:bodyPr/>
          <a:lstStyle/>
          <a:p>
            <a:pPr lvl="0">
              <a:buChar char="•"/>
            </a:pPr>
            <a:r>
              <a:rPr lang="en-US" b="1" i="0" dirty="0">
                <a:effectLst/>
              </a:rPr>
              <a:t>Network bandwidth</a:t>
            </a:r>
          </a:p>
          <a:p>
            <a:pPr lvl="1">
              <a:buChar char="•"/>
            </a:pPr>
            <a:r>
              <a:rPr lang="en-US" b="1" i="0" dirty="0">
                <a:solidFill>
                  <a:srgbClr val="000000"/>
                </a:solidFill>
                <a:effectLst/>
                <a:latin typeface="+mj-lt"/>
              </a:rPr>
              <a:t>Relates to the capacity of the network links connecting a server to the Internet</a:t>
            </a:r>
          </a:p>
          <a:p>
            <a:pPr lvl="1">
              <a:buChar char="•"/>
            </a:pPr>
            <a:r>
              <a:rPr lang="en-US" b="1" i="0" dirty="0">
                <a:solidFill>
                  <a:srgbClr val="000000"/>
                </a:solidFill>
                <a:effectLst/>
                <a:latin typeface="+mj-lt"/>
              </a:rPr>
              <a:t>For most organizations this is their connection to their Internet Service Provider (ISP)</a:t>
            </a:r>
          </a:p>
          <a:p>
            <a:pPr lvl="0">
              <a:buChar char="•"/>
            </a:pPr>
            <a:r>
              <a:rPr lang="en-US" b="1" i="0" dirty="0">
                <a:effectLst/>
              </a:rPr>
              <a:t>System resources</a:t>
            </a:r>
          </a:p>
          <a:p>
            <a:pPr lvl="1">
              <a:buChar char="•"/>
            </a:pPr>
            <a:r>
              <a:rPr lang="en-US" b="1" i="0" dirty="0">
                <a:solidFill>
                  <a:srgbClr val="000000"/>
                </a:solidFill>
                <a:effectLst/>
                <a:latin typeface="+mj-lt"/>
              </a:rPr>
              <a:t>Aims to overload or crash the network handling software</a:t>
            </a:r>
          </a:p>
          <a:p>
            <a:pPr lvl="0">
              <a:buChar char="•"/>
            </a:pPr>
            <a:r>
              <a:rPr lang="en-US" b="1" i="0" dirty="0">
                <a:effectLst/>
              </a:rPr>
              <a:t>Application resources</a:t>
            </a:r>
          </a:p>
          <a:p>
            <a:pPr lvl="1">
              <a:buChar char="•"/>
            </a:pPr>
            <a:r>
              <a:rPr lang="en-US" b="1" i="0" dirty="0">
                <a:solidFill>
                  <a:srgbClr val="000000"/>
                </a:solidFill>
                <a:effectLst/>
                <a:latin typeface="+mj-lt"/>
              </a:rPr>
              <a:t>Typically involves a number of valid requests to a specific application, each of which consumes significant resources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stretch>
            <a:fillRect/>
          </a:stretch>
        </p:blipFill>
        <p:spPr>
          <a:xfrm>
            <a:off x="515470" y="0"/>
            <a:ext cx="8875059" cy="6858000"/>
          </a:xfrm>
          <a:prstGeom prst="rect">
            <a:avLst/>
          </a:prstGeom>
          <a:solidFill>
            <a:schemeClr val="accent4">
              <a:lumMod val="20000"/>
              <a:lumOff val="80000"/>
            </a:schemeClr>
          </a:solidFill>
        </p:spPr>
      </p:pic>
      <p:sp>
        <p:nvSpPr>
          <p:cNvPr id="2" name="灯片编号占位符 1"/>
          <p:cNvSpPr>
            <a:spLocks noGrp="1"/>
          </p:cNvSpPr>
          <p:nvPr>
            <p:ph type="sldNum" sz="quarter" idx="12"/>
          </p:nvPr>
        </p:nvSpPr>
        <p:spPr/>
        <p:txBody>
          <a:bodyPr/>
          <a:lstStyle/>
          <a:p>
            <a:fld id="{4711BA6F-B221-4442-B3E0-4DE91DDD2916}" type="slidenum">
              <a:rPr lang="en-US" smtClean="0"/>
              <a:pPr/>
              <a:t>4</a:t>
            </a:fld>
            <a:endParaRPr lang="en-US" dirty="0"/>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 of Attacks</a:t>
            </a:r>
            <a:endParaRPr lang="zh-CN" altLang="en-US" dirty="0"/>
          </a:p>
        </p:txBody>
      </p:sp>
      <p:sp>
        <p:nvSpPr>
          <p:cNvPr id="3" name="内容占位符 2"/>
          <p:cNvSpPr>
            <a:spLocks noGrp="1"/>
          </p:cNvSpPr>
          <p:nvPr>
            <p:ph idx="1"/>
          </p:nvPr>
        </p:nvSpPr>
        <p:spPr/>
        <p:txBody>
          <a:bodyPr/>
          <a:lstStyle/>
          <a:p>
            <a:r>
              <a:rPr lang="en-US" altLang="zh-CN" dirty="0"/>
              <a:t>Classic </a:t>
            </a:r>
            <a:r>
              <a:rPr lang="en-US" altLang="zh-CN" dirty="0" err="1"/>
              <a:t>DoS</a:t>
            </a:r>
            <a:r>
              <a:rPr lang="en-US" altLang="zh-CN" dirty="0"/>
              <a:t> Attacks</a:t>
            </a:r>
          </a:p>
          <a:p>
            <a:pPr lvl="1"/>
            <a:r>
              <a:rPr lang="en-US" altLang="zh-CN" dirty="0"/>
              <a:t>Ping flood</a:t>
            </a:r>
          </a:p>
          <a:p>
            <a:pPr lvl="1"/>
            <a:r>
              <a:rPr lang="en-US" altLang="zh-CN" dirty="0"/>
              <a:t>SYN spoofing</a:t>
            </a:r>
          </a:p>
          <a:p>
            <a:r>
              <a:rPr lang="en-US" altLang="zh-CN" dirty="0"/>
              <a:t>Flooding attacks</a:t>
            </a:r>
          </a:p>
          <a:p>
            <a:pPr lvl="1"/>
            <a:r>
              <a:rPr lang="en-US" altLang="zh-CN" dirty="0"/>
              <a:t>ICMP (Ping), UDP, or TCP SYN flood</a:t>
            </a:r>
          </a:p>
          <a:p>
            <a:r>
              <a:rPr lang="en-US" altLang="zh-CN" dirty="0"/>
              <a:t>Distributed Denial of Service (DDoS) attacks</a:t>
            </a:r>
          </a:p>
          <a:p>
            <a:r>
              <a:rPr lang="en-US" altLang="zh-CN" dirty="0"/>
              <a:t>Application-based bandwidth attacks</a:t>
            </a:r>
          </a:p>
          <a:p>
            <a:pPr lvl="1"/>
            <a:r>
              <a:rPr lang="en-US" altLang="zh-CN" dirty="0"/>
              <a:t>SIP flood</a:t>
            </a:r>
          </a:p>
          <a:p>
            <a:pPr lvl="1"/>
            <a:r>
              <a:rPr lang="en-US" altLang="zh-CN" dirty="0"/>
              <a:t>HTTP-Based Attacks: HTTP flood, </a:t>
            </a:r>
            <a:r>
              <a:rPr lang="en-US" altLang="zh-CN" dirty="0" err="1"/>
              <a:t>Slowloris</a:t>
            </a:r>
            <a:endParaRPr lang="en-US" altLang="zh-CN" dirty="0"/>
          </a:p>
          <a:p>
            <a:r>
              <a:rPr lang="en-US" altLang="zh-CN" dirty="0"/>
              <a:t>Reflection and amplifier attacks </a:t>
            </a:r>
            <a:br>
              <a:rPr lang="en-US" altLang="zh-CN" dirty="0"/>
            </a:br>
            <a:r>
              <a:rPr lang="en-US" altLang="zh-CN" dirty="0"/>
              <a:t>	</a:t>
            </a:r>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pPr/>
              <a:t>5</a:t>
            </a:fld>
            <a:endParaRPr lang="en-US" dirty="0"/>
          </a:p>
        </p:txBody>
      </p:sp>
    </p:spTree>
    <p:extLst>
      <p:ext uri="{BB962C8B-B14F-4D97-AF65-F5344CB8AC3E}">
        <p14:creationId xmlns:p14="http://schemas.microsoft.com/office/powerpoint/2010/main" val="31638919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10058400" cy="1066800"/>
          </a:xfrm>
        </p:spPr>
        <p:txBody>
          <a:bodyPr wrap="square" numCol="1" anchorCtr="0" compatLnSpc="1">
            <a:prstTxWarp prst="textNoShape">
              <a:avLst/>
            </a:prstTxWarp>
          </a:bodyPr>
          <a:lstStyle/>
          <a:p>
            <a:pPr>
              <a:defRPr/>
            </a:pPr>
            <a:r>
              <a:rPr lang="en-US" sz="4800" dirty="0">
                <a:solidFill>
                  <a:srgbClr val="FFB91D"/>
                </a:solidFill>
                <a:effectLst>
                  <a:outerShdw blurRad="38100" dist="38100" dir="2700000" algn="tl">
                    <a:srgbClr val="000000">
                      <a:alpha val="43137"/>
                    </a:srgbClr>
                  </a:outerShdw>
                </a:effectLst>
              </a:rPr>
              <a:t>Classic Ping Flood Attack</a:t>
            </a:r>
            <a:endParaRPr kumimoji="1" lang="en-US" sz="4800" dirty="0">
              <a:solidFill>
                <a:srgbClr val="FFB91D"/>
              </a:solidFill>
              <a:effectLst>
                <a:outerShdw blurRad="38100" dist="38100" dir="2700000" algn="tl">
                  <a:srgbClr val="000000">
                    <a:alpha val="43137"/>
                  </a:srgbClr>
                </a:outerShdw>
              </a:effectLst>
            </a:endParaRPr>
          </a:p>
        </p:txBody>
      </p:sp>
      <p:sp>
        <p:nvSpPr>
          <p:cNvPr id="210947" name="Rectangle 3"/>
          <p:cNvSpPr>
            <a:spLocks noGrp="1" noChangeArrowheads="1"/>
          </p:cNvSpPr>
          <p:nvPr>
            <p:ph idx="1"/>
          </p:nvPr>
        </p:nvSpPr>
        <p:spPr>
          <a:xfrm>
            <a:off x="457200" y="1219200"/>
            <a:ext cx="8915400" cy="4800600"/>
          </a:xfrm>
        </p:spPr>
        <p:txBody>
          <a:bodyPr>
            <a:normAutofit fontScale="55000" lnSpcReduction="20000"/>
          </a:bodyPr>
          <a:lstStyle/>
          <a:p>
            <a:pPr>
              <a:spcBef>
                <a:spcPts val="1800"/>
              </a:spcBef>
              <a:buSzPct val="60000"/>
              <a:buFont typeface="Wingdings" pitchFamily="2" charset="2"/>
              <a:buChar char=""/>
              <a:defRPr/>
            </a:pPr>
            <a:r>
              <a:rPr lang="en-US" sz="3200" dirty="0"/>
              <a:t>The UNIX  ping utility is implemented using "Echo request" and "Echo reply" messages in </a:t>
            </a:r>
            <a:r>
              <a:rPr lang="en-US" altLang="zh-CN" sz="3200" dirty="0"/>
              <a:t>ICMP (Internet Control Message Protocol)</a:t>
            </a:r>
            <a:r>
              <a:rPr lang="en-US" sz="3200" dirty="0"/>
              <a:t>.</a:t>
            </a:r>
          </a:p>
          <a:p>
            <a:pPr>
              <a:spcBef>
                <a:spcPts val="1800"/>
              </a:spcBef>
              <a:buSzPct val="60000"/>
              <a:buFont typeface="Wingdings" pitchFamily="2" charset="2"/>
              <a:buChar char=""/>
              <a:defRPr/>
            </a:pPr>
            <a:r>
              <a:rPr lang="en-US" sz="3200" dirty="0"/>
              <a:t>Attacker generates large volumes of ICMP packets with the target system as the destination address, in order to </a:t>
            </a:r>
            <a:r>
              <a:rPr lang="en-US" sz="3200" dirty="0">
                <a:ea typeface="+mn-ea"/>
              </a:rPr>
              <a:t>overwhelm the capacity of the network connection to the target organization and </a:t>
            </a:r>
            <a:r>
              <a:rPr lang="en-US" altLang="zh-CN" sz="3200" dirty="0"/>
              <a:t>causing network congestion</a:t>
            </a:r>
          </a:p>
          <a:p>
            <a:pPr lvl="1">
              <a:spcBef>
                <a:spcPts val="1800"/>
              </a:spcBef>
              <a:buSzPct val="60000"/>
              <a:buFont typeface="Wingdings" pitchFamily="2" charset="2"/>
              <a:buChar char=""/>
              <a:defRPr/>
            </a:pPr>
            <a:r>
              <a:rPr lang="en-US" sz="2500" dirty="0"/>
              <a:t>Attacker needs access to higher-capacity network connection than the target system</a:t>
            </a:r>
          </a:p>
          <a:p>
            <a:pPr>
              <a:spcBef>
                <a:spcPts val="1800"/>
              </a:spcBef>
              <a:buSzPct val="60000"/>
              <a:buFont typeface="Wingdings" pitchFamily="2" charset="2"/>
              <a:buChar char=""/>
              <a:defRPr/>
            </a:pPr>
            <a:r>
              <a:rPr lang="en-US" sz="3200" dirty="0"/>
              <a:t>If the real source address is used in </a:t>
            </a:r>
            <a:r>
              <a:rPr lang="en-US" altLang="zh-CN" sz="3200" dirty="0"/>
              <a:t>echo request packets, then</a:t>
            </a:r>
            <a:r>
              <a:rPr lang="en-US" sz="3200" dirty="0"/>
              <a:t>  s</a:t>
            </a:r>
            <a:r>
              <a:rPr lang="en-US" sz="3200" dirty="0">
                <a:ea typeface="+mn-ea"/>
              </a:rPr>
              <a:t>ource of the packets is clearly identified</a:t>
            </a:r>
            <a:endParaRPr lang="en-US" sz="3200" dirty="0"/>
          </a:p>
          <a:p>
            <a:pPr lvl="1">
              <a:spcBef>
                <a:spcPts val="1800"/>
              </a:spcBef>
              <a:buSzPct val="60000"/>
              <a:buFont typeface="Wingdings" pitchFamily="2" charset="2"/>
              <a:buChar char=""/>
              <a:defRPr/>
            </a:pPr>
            <a:r>
              <a:rPr lang="en-US" sz="2400" dirty="0">
                <a:ea typeface="+mn-ea"/>
              </a:rPr>
              <a:t>The attacker can be easily identified by its IP address</a:t>
            </a:r>
          </a:p>
          <a:p>
            <a:pPr lvl="1">
              <a:spcBef>
                <a:spcPts val="1800"/>
              </a:spcBef>
              <a:buSzPct val="60000"/>
              <a:buFont typeface="Wingdings" pitchFamily="2" charset="2"/>
              <a:buChar char=""/>
              <a:defRPr/>
            </a:pPr>
            <a:r>
              <a:rPr lang="en-US" sz="2400" dirty="0"/>
              <a:t>The targeted system responds to each ICMP echo request packet with an ICMP echo response packet directed back to the sender, thus reflects the attack back at the source system</a:t>
            </a:r>
          </a:p>
          <a:p>
            <a:pPr>
              <a:spcBef>
                <a:spcPts val="1800"/>
              </a:spcBef>
              <a:buSzPct val="60000"/>
              <a:buFont typeface="Wingdings" pitchFamily="2" charset="2"/>
              <a:buChar char=""/>
              <a:defRPr/>
            </a:pPr>
            <a:r>
              <a:rPr lang="en-US" sz="3200" dirty="0"/>
              <a:t>Hence </a:t>
            </a:r>
            <a:r>
              <a:rPr lang="en-US" altLang="zh-CN" sz="3200" dirty="0"/>
              <a:t>flooding ping attack packets need to use a falsified, or spoofed, source address</a:t>
            </a:r>
            <a:endParaRPr lang="en-US" sz="3200" dirty="0"/>
          </a:p>
        </p:txBody>
      </p:sp>
      <p:sp>
        <p:nvSpPr>
          <p:cNvPr id="2" name="灯片编号占位符 1"/>
          <p:cNvSpPr>
            <a:spLocks noGrp="1"/>
          </p:cNvSpPr>
          <p:nvPr>
            <p:ph type="sldNum" sz="quarter" idx="12"/>
          </p:nvPr>
        </p:nvSpPr>
        <p:spPr/>
        <p:txBody>
          <a:bodyPr/>
          <a:lstStyle/>
          <a:p>
            <a:fld id="{5F36C9FC-DA22-1F47-8722-58727A1D436E}" type="slidenum">
              <a:rPr lang="en-US" smtClean="0"/>
              <a:pPr/>
              <a:t>6</a:t>
            </a:fld>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Source Address Spoofing</a:t>
            </a:r>
          </a:p>
        </p:txBody>
      </p:sp>
      <p:sp>
        <p:nvSpPr>
          <p:cNvPr id="212995" name="Rectangle 3"/>
          <p:cNvSpPr>
            <a:spLocks noGrp="1" noChangeArrowheads="1"/>
          </p:cNvSpPr>
          <p:nvPr>
            <p:ph idx="1"/>
          </p:nvPr>
        </p:nvSpPr>
        <p:spPr>
          <a:xfrm>
            <a:off x="762000" y="1905000"/>
            <a:ext cx="8572500" cy="4648200"/>
          </a:xfrm>
        </p:spPr>
        <p:txBody>
          <a:bodyPr>
            <a:normAutofit/>
          </a:bodyPr>
          <a:lstStyle/>
          <a:p>
            <a:pPr eaLnBrk="1" fontAlgn="auto" hangingPunct="1">
              <a:lnSpc>
                <a:spcPct val="110000"/>
              </a:lnSpc>
              <a:spcBef>
                <a:spcPts val="576"/>
              </a:spcBef>
              <a:spcAft>
                <a:spcPts val="400"/>
              </a:spcAft>
              <a:buSzPct val="70000"/>
              <a:buFont typeface="Wingdings" pitchFamily="2" charset="2"/>
              <a:buChar char=""/>
              <a:defRPr/>
            </a:pPr>
            <a:r>
              <a:rPr lang="en-US" sz="3200" dirty="0"/>
              <a:t>Use forged source addresses</a:t>
            </a:r>
          </a:p>
          <a:p>
            <a:pPr lvl="1" eaLnBrk="1" fontAlgn="auto" hangingPunct="1">
              <a:lnSpc>
                <a:spcPct val="110000"/>
              </a:lnSpc>
              <a:spcBef>
                <a:spcPts val="576"/>
              </a:spcBef>
              <a:spcAft>
                <a:spcPts val="400"/>
              </a:spcAft>
              <a:buSzPct val="70000"/>
              <a:buFont typeface="Wingdings" pitchFamily="2" charset="2"/>
              <a:buChar char=""/>
              <a:defRPr/>
            </a:pPr>
            <a:r>
              <a:rPr lang="en-US" sz="2000" dirty="0"/>
              <a:t>Usually via the raw socket interface on operating systems</a:t>
            </a:r>
          </a:p>
          <a:p>
            <a:pPr lvl="1" eaLnBrk="1" fontAlgn="auto" hangingPunct="1">
              <a:lnSpc>
                <a:spcPct val="110000"/>
              </a:lnSpc>
              <a:spcBef>
                <a:spcPts val="576"/>
              </a:spcBef>
              <a:spcAft>
                <a:spcPts val="400"/>
              </a:spcAft>
              <a:buSzPct val="70000"/>
              <a:buFont typeface="Wingdings" pitchFamily="2" charset="2"/>
              <a:buChar char=""/>
              <a:defRPr/>
            </a:pPr>
            <a:r>
              <a:rPr lang="en-US" sz="2000" dirty="0"/>
              <a:t>Makes attacking systems harder to identify</a:t>
            </a:r>
          </a:p>
          <a:p>
            <a:pPr eaLnBrk="1" fontAlgn="auto" hangingPunct="1">
              <a:lnSpc>
                <a:spcPct val="110000"/>
              </a:lnSpc>
              <a:spcBef>
                <a:spcPts val="576"/>
              </a:spcBef>
              <a:spcAft>
                <a:spcPts val="400"/>
              </a:spcAft>
              <a:buSzPct val="70000"/>
              <a:buFont typeface="Wingdings" pitchFamily="2" charset="2"/>
              <a:buChar char=""/>
              <a:defRPr/>
            </a:pPr>
            <a:r>
              <a:rPr lang="en-US" sz="3200" dirty="0"/>
              <a:t>Backscatter traffic </a:t>
            </a:r>
          </a:p>
          <a:p>
            <a:pPr lvl="1">
              <a:lnSpc>
                <a:spcPct val="110000"/>
              </a:lnSpc>
              <a:spcBef>
                <a:spcPts val="576"/>
              </a:spcBef>
              <a:spcAft>
                <a:spcPts val="400"/>
              </a:spcAft>
              <a:buSzPct val="70000"/>
              <a:buFont typeface="Wingdings" pitchFamily="2" charset="2"/>
              <a:buChar char=""/>
              <a:defRPr/>
            </a:pPr>
            <a:r>
              <a:rPr lang="en-US" altLang="zh-CN" sz="2000" dirty="0"/>
              <a:t>Response packets to spoofed-source packets</a:t>
            </a:r>
          </a:p>
          <a:p>
            <a:pPr lvl="1">
              <a:lnSpc>
                <a:spcPct val="110000"/>
              </a:lnSpc>
              <a:spcBef>
                <a:spcPts val="576"/>
              </a:spcBef>
              <a:spcAft>
                <a:spcPts val="400"/>
              </a:spcAft>
              <a:buSzPct val="70000"/>
              <a:buFont typeface="Wingdings" pitchFamily="2" charset="2"/>
              <a:buChar char=""/>
              <a:defRPr/>
            </a:pPr>
            <a:r>
              <a:rPr lang="en-US" altLang="zh-CN" sz="2000" dirty="0"/>
              <a:t>Monitoring the type of packets gives information on the type and scale of attacks </a:t>
            </a:r>
          </a:p>
          <a:p>
            <a:pPr lvl="1">
              <a:lnSpc>
                <a:spcPct val="110000"/>
              </a:lnSpc>
              <a:spcBef>
                <a:spcPts val="576"/>
              </a:spcBef>
              <a:spcAft>
                <a:spcPts val="400"/>
              </a:spcAft>
              <a:buSzPct val="70000"/>
              <a:buFont typeface="Wingdings" pitchFamily="2" charset="2"/>
              <a:buChar char=""/>
              <a:defRPr/>
            </a:pPr>
            <a:r>
              <a:rPr lang="en-US" sz="2000" dirty="0"/>
              <a:t>Security researchers take blocks of unused IP addresses, called a </a:t>
            </a:r>
            <a:r>
              <a:rPr lang="en-US" sz="2000" dirty="0" err="1"/>
              <a:t>honeypot</a:t>
            </a:r>
            <a:r>
              <a:rPr lang="en-US" sz="2000" dirty="0"/>
              <a:t>, advertised routes to them, and then collected details of any packets sent to these addresses. </a:t>
            </a:r>
          </a:p>
        </p:txBody>
      </p:sp>
      <p:sp>
        <p:nvSpPr>
          <p:cNvPr id="2" name="灯片编号占位符 1"/>
          <p:cNvSpPr>
            <a:spLocks noGrp="1"/>
          </p:cNvSpPr>
          <p:nvPr>
            <p:ph type="sldNum" sz="quarter" idx="12"/>
          </p:nvPr>
        </p:nvSpPr>
        <p:spPr/>
        <p:txBody>
          <a:bodyPr/>
          <a:lstStyle/>
          <a:p>
            <a:fld id="{5F36C9FC-DA22-1F47-8722-58727A1D436E}" type="slidenum">
              <a:rPr lang="en-US" smtClean="0"/>
              <a:pPr/>
              <a:t>7</a:t>
            </a:fld>
            <a:endParaRPr 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rgbClr val="FFB91D"/>
                </a:solidFill>
                <a:ea typeface="+mj-ea"/>
                <a:cs typeface="+mj-cs"/>
              </a:rPr>
              <a:t>SYN Spoofing</a:t>
            </a:r>
          </a:p>
        </p:txBody>
      </p:sp>
      <p:sp>
        <p:nvSpPr>
          <p:cNvPr id="215043" name="Rectangle 3"/>
          <p:cNvSpPr>
            <a:spLocks noGrp="1" noChangeArrowheads="1"/>
          </p:cNvSpPr>
          <p:nvPr>
            <p:ph idx="1"/>
          </p:nvPr>
        </p:nvSpPr>
        <p:spPr>
          <a:xfrm>
            <a:off x="762000" y="2133600"/>
            <a:ext cx="8496300" cy="3992564"/>
          </a:xfrm>
        </p:spPr>
        <p:txBody>
          <a:bodyPr wrap="square" numCol="1" anchor="t" anchorCtr="0" compatLnSpc="1">
            <a:prstTxWarp prst="textNoShape">
              <a:avLst/>
            </a:prstTxWarp>
            <a:normAutofit/>
          </a:bodyPr>
          <a:lstStyle/>
          <a:p>
            <a:pPr eaLnBrk="1" hangingPunct="1">
              <a:lnSpc>
                <a:spcPct val="120000"/>
              </a:lnSpc>
              <a:buSzPct val="80000"/>
              <a:buFont typeface="Wingdings" pitchFamily="-110" charset="2"/>
              <a:buChar char=""/>
              <a:defRPr/>
            </a:pPr>
            <a:r>
              <a:rPr lang="en-US" sz="2800" dirty="0">
                <a:effectLst>
                  <a:outerShdw blurRad="38100" dist="38100" dir="2700000" algn="tl">
                    <a:srgbClr val="0064E2"/>
                  </a:outerShdw>
                </a:effectLst>
              </a:rPr>
              <a:t>An attack on system resources, specifically the network handling code in the operating system</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Attacks the ability of a server to respond to future connection requests by overflowing the tables used to manage them, thus legitimate users are denied access to the server</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Does not need access to a high-capacity network connection</a:t>
            </a:r>
          </a:p>
          <a:p>
            <a:pPr lvl="1">
              <a:lnSpc>
                <a:spcPct val="120000"/>
              </a:lnSpc>
              <a:buSzPct val="80000"/>
              <a:buFont typeface="Wingdings" pitchFamily="-110" charset="2"/>
              <a:buChar char=""/>
              <a:defRPr/>
            </a:pPr>
            <a:r>
              <a:rPr lang="en-US" sz="1800" dirty="0">
                <a:effectLst>
                  <a:outerShdw blurRad="38100" dist="38100" dir="2700000" algn="tl">
                    <a:srgbClr val="0064E2"/>
                  </a:outerShdw>
                </a:effectLst>
              </a:rPr>
              <a:t>Also called SYN Flooding attack</a:t>
            </a:r>
          </a:p>
        </p:txBody>
      </p:sp>
      <p:sp>
        <p:nvSpPr>
          <p:cNvPr id="2" name="灯片编号占位符 1"/>
          <p:cNvSpPr>
            <a:spLocks noGrp="1"/>
          </p:cNvSpPr>
          <p:nvPr>
            <p:ph type="sldNum" sz="quarter" idx="12"/>
          </p:nvPr>
        </p:nvSpPr>
        <p:spPr/>
        <p:txBody>
          <a:bodyPr/>
          <a:lstStyle/>
          <a:p>
            <a:fld id="{5F36C9FC-DA22-1F47-8722-58727A1D436E}" type="slidenum">
              <a:rPr lang="en-US" smtClean="0"/>
              <a:pPr/>
              <a:t>8</a:t>
            </a:fld>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rotWithShape="1">
          <a:blip r:embed="rId3"/>
          <a:srcRect l="12382" t="12951" r="11231" b="24604"/>
          <a:stretch/>
        </p:blipFill>
        <p:spPr>
          <a:xfrm>
            <a:off x="4088904" y="246207"/>
            <a:ext cx="6120680" cy="6475269"/>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pPr/>
              <a:t>9</a:t>
            </a:fld>
            <a:endParaRPr lang="en-US" dirty="0"/>
          </a:p>
        </p:txBody>
      </p:sp>
      <p:sp>
        <p:nvSpPr>
          <p:cNvPr id="4" name="Rectangle 3"/>
          <p:cNvSpPr>
            <a:spLocks noGrp="1" noChangeArrowheads="1"/>
          </p:cNvSpPr>
          <p:nvPr>
            <p:ph idx="1"/>
          </p:nvPr>
        </p:nvSpPr>
        <p:spPr>
          <a:xfrm>
            <a:off x="-159568" y="334900"/>
            <a:ext cx="4392488" cy="6408712"/>
          </a:xfrm>
        </p:spPr>
        <p:txBody>
          <a:bodyPr>
            <a:normAutofit fontScale="55000" lnSpcReduction="20000"/>
          </a:bodyPr>
          <a:lstStyle/>
          <a:p>
            <a:pPr>
              <a:lnSpc>
                <a:spcPct val="110000"/>
              </a:lnSpc>
              <a:spcBef>
                <a:spcPts val="576"/>
              </a:spcBef>
              <a:spcAft>
                <a:spcPts val="400"/>
              </a:spcAft>
              <a:buSzPct val="70000"/>
              <a:buFont typeface="Wingdings" pitchFamily="2" charset="2"/>
              <a:buChar char=""/>
              <a:defRPr/>
            </a:pPr>
            <a:r>
              <a:rPr lang="en-US" altLang="zh-CN" dirty="0"/>
              <a:t>Client initiates the request for a TCP connection by sending a SYN packet to the server. This identifies the client’s address and port number and supplies an initial sequence number x</a:t>
            </a:r>
          </a:p>
          <a:p>
            <a:pPr>
              <a:lnSpc>
                <a:spcPct val="110000"/>
              </a:lnSpc>
              <a:spcBef>
                <a:spcPts val="576"/>
              </a:spcBef>
              <a:spcAft>
                <a:spcPts val="400"/>
              </a:spcAft>
              <a:buSzPct val="70000"/>
              <a:buFont typeface="Wingdings" pitchFamily="2" charset="2"/>
              <a:buChar char=""/>
              <a:defRPr/>
            </a:pPr>
            <a:r>
              <a:rPr lang="en-US" altLang="zh-CN" dirty="0"/>
              <a:t>Upon receiving the SYN packet, the server records all the details about this request in a table of known TCP connections. It then responds to the client with a SYN-ACK packet. This includes a sequence number for the server y, and increments the client’s sequence number x+1. </a:t>
            </a:r>
          </a:p>
          <a:p>
            <a:pPr>
              <a:lnSpc>
                <a:spcPct val="110000"/>
              </a:lnSpc>
              <a:spcBef>
                <a:spcPts val="576"/>
              </a:spcBef>
              <a:spcAft>
                <a:spcPts val="400"/>
              </a:spcAft>
              <a:buSzPct val="70000"/>
              <a:buFont typeface="Wingdings" pitchFamily="2" charset="2"/>
              <a:buChar char=""/>
              <a:defRPr/>
            </a:pPr>
            <a:r>
              <a:rPr lang="en-US" altLang="zh-CN" dirty="0"/>
              <a:t>Upon receiving the SYN-ACK packet, the client sends an ACK packet to the server with an incremented server sequence number y+1 and marks the connection as established. </a:t>
            </a:r>
          </a:p>
          <a:p>
            <a:pPr>
              <a:lnSpc>
                <a:spcPct val="110000"/>
              </a:lnSpc>
              <a:spcBef>
                <a:spcPts val="576"/>
              </a:spcBef>
              <a:spcAft>
                <a:spcPts val="400"/>
              </a:spcAft>
              <a:buSzPct val="70000"/>
              <a:buFont typeface="Wingdings" pitchFamily="2" charset="2"/>
              <a:buChar char=""/>
              <a:defRPr/>
            </a:pPr>
            <a:r>
              <a:rPr lang="en-US" altLang="zh-CN" dirty="0"/>
              <a:t>Upon receiving the ACK packet, the server also marks the connection as established </a:t>
            </a:r>
            <a:endParaRPr lang="en-US" dirty="0">
              <a:ea typeface="+mn-ea"/>
              <a:cs typeface="+mn-cs"/>
            </a:endParaRPr>
          </a:p>
        </p:txBody>
      </p:sp>
    </p:spTree>
  </p:cSld>
  <p:clrMapOvr>
    <a:masterClrMapping/>
  </p:clrMapOvr>
  <p:transition>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15995</TotalTime>
  <Words>13048</Words>
  <Application>Microsoft Office PowerPoint</Application>
  <PresentationFormat>A4 Paper (210x297 mm)</PresentationFormat>
  <Paragraphs>1071</Paragraphs>
  <Slides>26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Century Gothic</vt:lpstr>
      <vt:lpstr>Courier New</vt:lpstr>
      <vt:lpstr>Palatino Linotype</vt:lpstr>
      <vt:lpstr>Times</vt:lpstr>
      <vt:lpstr>Times New Roman</vt:lpstr>
      <vt:lpstr>Wingdings</vt:lpstr>
      <vt:lpstr>Executive</vt:lpstr>
      <vt:lpstr>Chapter 7</vt:lpstr>
      <vt:lpstr>Denial-of-Service (DoS) Attack</vt:lpstr>
      <vt:lpstr>Denial-of-Service (DoS)</vt:lpstr>
      <vt:lpstr>PowerPoint Presentation</vt:lpstr>
      <vt:lpstr>Outline of Attacks</vt:lpstr>
      <vt:lpstr>Classic Ping Flood Attack</vt:lpstr>
      <vt:lpstr>Source Address Spoofing</vt:lpstr>
      <vt:lpstr>SYN Spoofing</vt:lpstr>
      <vt:lpstr>PowerPoint Presentation</vt:lpstr>
      <vt:lpstr>PowerPoint Presentation</vt:lpstr>
      <vt:lpstr>Flooding Attacks</vt:lpstr>
      <vt:lpstr>PowerPoint Presentation</vt:lpstr>
      <vt:lpstr>Distributed Denial of Service DDoS Attacks</vt:lpstr>
      <vt:lpstr>PowerPoint Presentation</vt:lpstr>
      <vt:lpstr>HTTP Based Attacks: HTTP flood </vt:lpstr>
      <vt:lpstr>PowerPoint Presentation</vt:lpstr>
      <vt:lpstr>Reflection Attacks</vt:lpstr>
      <vt:lpstr>PowerPoint Presentation</vt:lpstr>
      <vt:lpstr>PowerPoint Presentation</vt:lpstr>
      <vt:lpstr>DNS Amplification Attacks</vt:lpstr>
      <vt:lpstr>DoS Attack Defenses</vt:lpstr>
      <vt:lpstr>DoS Attack Prevention</vt:lpstr>
      <vt:lpstr>SYN Spoofing Attack Prevention</vt:lpstr>
      <vt:lpstr>Other DoS Attack Prevention Techniques</vt:lpstr>
      <vt:lpstr>Responding to DoS Attacks</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8 Lecture Overheads</dc:subject>
  <dc:creator>Dr Lawrie Brown</dc:creator>
  <cp:keywords/>
  <dc:description/>
  <cp:lastModifiedBy>Zonghua Gu</cp:lastModifiedBy>
  <cp:revision>157</cp:revision>
  <cp:lastPrinted>2007-05-04T00:37:05Z</cp:lastPrinted>
  <dcterms:created xsi:type="dcterms:W3CDTF">2014-09-08T15:32:33Z</dcterms:created>
  <dcterms:modified xsi:type="dcterms:W3CDTF">2020-04-20T17:12:55Z</dcterms:modified>
  <cp:category/>
</cp:coreProperties>
</file>